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5"/>
  </p:notesMasterIdLst>
  <p:handoutMasterIdLst>
    <p:handoutMasterId r:id="rId46"/>
  </p:handoutMasterIdLst>
  <p:sldIdLst>
    <p:sldId id="256" r:id="rId5"/>
    <p:sldId id="257" r:id="rId6"/>
    <p:sldId id="268" r:id="rId7"/>
    <p:sldId id="270" r:id="rId8"/>
    <p:sldId id="271" r:id="rId9"/>
    <p:sldId id="272" r:id="rId10"/>
    <p:sldId id="273" r:id="rId11"/>
    <p:sldId id="274" r:id="rId12"/>
    <p:sldId id="258" r:id="rId13"/>
    <p:sldId id="260" r:id="rId14"/>
    <p:sldId id="278" r:id="rId15"/>
    <p:sldId id="280" r:id="rId16"/>
    <p:sldId id="281" r:id="rId17"/>
    <p:sldId id="282" r:id="rId18"/>
    <p:sldId id="283" r:id="rId19"/>
    <p:sldId id="284" r:id="rId20"/>
    <p:sldId id="286" r:id="rId21"/>
    <p:sldId id="285" r:id="rId22"/>
    <p:sldId id="287" r:id="rId23"/>
    <p:sldId id="288" r:id="rId24"/>
    <p:sldId id="289" r:id="rId25"/>
    <p:sldId id="290" r:id="rId26"/>
    <p:sldId id="291" r:id="rId27"/>
    <p:sldId id="292" r:id="rId28"/>
    <p:sldId id="293" r:id="rId29"/>
    <p:sldId id="295" r:id="rId30"/>
    <p:sldId id="296" r:id="rId31"/>
    <p:sldId id="301" r:id="rId32"/>
    <p:sldId id="302" r:id="rId33"/>
    <p:sldId id="308" r:id="rId34"/>
    <p:sldId id="309" r:id="rId35"/>
    <p:sldId id="303" r:id="rId36"/>
    <p:sldId id="304" r:id="rId37"/>
    <p:sldId id="305" r:id="rId38"/>
    <p:sldId id="307" r:id="rId39"/>
    <p:sldId id="306" r:id="rId40"/>
    <p:sldId id="297" r:id="rId41"/>
    <p:sldId id="300" r:id="rId42"/>
    <p:sldId id="299" r:id="rId43"/>
    <p:sldId id="265" r:id="rId4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545" autoAdjust="0"/>
  </p:normalViewPr>
  <p:slideViewPr>
    <p:cSldViewPr snapToGrid="0" showGuides="1">
      <p:cViewPr varScale="1">
        <p:scale>
          <a:sx n="61" d="100"/>
          <a:sy n="61" d="100"/>
        </p:scale>
        <p:origin x="1098" y="60"/>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10.11.2018</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10.11.2018</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78A92-0141-4330-8F3E-FAADFAC23844}" type="slidenum">
              <a:rPr lang="ru-RU" smtClean="0"/>
              <a:t>4</a:t>
            </a:fld>
            <a:endParaRPr lang="ru-RU" dirty="0"/>
          </a:p>
        </p:txBody>
      </p:sp>
    </p:spTree>
    <p:extLst>
      <p:ext uri="{BB962C8B-B14F-4D97-AF65-F5344CB8AC3E}">
        <p14:creationId xmlns:p14="http://schemas.microsoft.com/office/powerpoint/2010/main" val="4279850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Gathering data from team, stakeholders, and anyone else who might have data on risks.</a:t>
            </a:r>
          </a:p>
          <a:p>
            <a:r>
              <a:rPr lang="en-GB" b="1" dirty="0"/>
              <a:t>the first—and most important—technique in Identify Risks is called data-gathering techniques.(</a:t>
            </a:r>
            <a:r>
              <a:rPr lang="en-GB" b="1" dirty="0" err="1"/>
              <a:t>Kỹ</a:t>
            </a:r>
            <a:r>
              <a:rPr lang="en-GB" b="1" dirty="0"/>
              <a:t> </a:t>
            </a:r>
            <a:r>
              <a:rPr lang="en-GB" b="1" dirty="0" err="1"/>
              <a:t>thuật</a:t>
            </a:r>
            <a:r>
              <a:rPr lang="en-GB" b="1" dirty="0"/>
              <a:t> </a:t>
            </a:r>
            <a:r>
              <a:rPr lang="en-GB" b="1" dirty="0" err="1"/>
              <a:t>quan</a:t>
            </a:r>
            <a:r>
              <a:rPr lang="en-GB" b="1" dirty="0"/>
              <a:t> </a:t>
            </a:r>
            <a:r>
              <a:rPr lang="en-GB" b="1" dirty="0" err="1"/>
              <a:t>trọng</a:t>
            </a:r>
            <a:r>
              <a:rPr lang="en-GB" b="1" dirty="0"/>
              <a:t> </a:t>
            </a:r>
            <a:r>
              <a:rPr lang="en-GB" b="1" dirty="0" err="1"/>
              <a:t>đầu</a:t>
            </a:r>
            <a:r>
              <a:rPr lang="en-GB" b="1" dirty="0"/>
              <a:t> </a:t>
            </a:r>
            <a:r>
              <a:rPr lang="en-GB" b="1" dirty="0" err="1"/>
              <a:t>tiên</a:t>
            </a:r>
            <a:r>
              <a:rPr lang="en-GB" b="1" dirty="0"/>
              <a:t> </a:t>
            </a:r>
            <a:r>
              <a:rPr lang="en-GB" b="1" dirty="0" err="1"/>
              <a:t>trong</a:t>
            </a:r>
            <a:r>
              <a:rPr lang="en-GB" b="1" dirty="0"/>
              <a:t> </a:t>
            </a:r>
            <a:r>
              <a:rPr lang="en-GB" b="1" dirty="0" err="1"/>
              <a:t>việc</a:t>
            </a:r>
            <a:r>
              <a:rPr lang="en-GB" b="1" dirty="0"/>
              <a:t> </a:t>
            </a:r>
            <a:r>
              <a:rPr lang="en-GB" b="1" dirty="0" err="1"/>
              <a:t>xác</a:t>
            </a:r>
            <a:r>
              <a:rPr lang="en-GB" b="1" dirty="0"/>
              <a:t> </a:t>
            </a:r>
            <a:r>
              <a:rPr lang="en-GB" b="1" dirty="0" err="1"/>
              <a:t>định</a:t>
            </a:r>
            <a:r>
              <a:rPr lang="en-GB" b="1" dirty="0"/>
              <a:t> risk </a:t>
            </a:r>
            <a:r>
              <a:rPr lang="en-GB" b="1" dirty="0" err="1"/>
              <a:t>là</a:t>
            </a:r>
            <a:r>
              <a:rPr lang="en-GB" b="1" dirty="0"/>
              <a:t> data-gathering techniques</a:t>
            </a:r>
          </a:p>
        </p:txBody>
      </p:sp>
      <p:sp>
        <p:nvSpPr>
          <p:cNvPr id="4" name="Slide Number Placeholder 3"/>
          <p:cNvSpPr>
            <a:spLocks noGrp="1"/>
          </p:cNvSpPr>
          <p:nvPr>
            <p:ph type="sldNum" sz="quarter" idx="5"/>
          </p:nvPr>
        </p:nvSpPr>
        <p:spPr/>
        <p:txBody>
          <a:bodyPr/>
          <a:lstStyle/>
          <a:p>
            <a:fld id="{53D78A92-0141-4330-8F3E-FAADFAC23844}" type="slidenum">
              <a:rPr lang="ru-RU" smtClean="0"/>
              <a:t>19</a:t>
            </a:fld>
            <a:endParaRPr lang="ru-RU" dirty="0"/>
          </a:p>
        </p:txBody>
      </p:sp>
    </p:spTree>
    <p:extLst>
      <p:ext uri="{BB962C8B-B14F-4D97-AF65-F5344CB8AC3E}">
        <p14:creationId xmlns:p14="http://schemas.microsoft.com/office/powerpoint/2010/main" val="187751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Là</a:t>
            </a:r>
            <a:r>
              <a:rPr lang="en-GB" b="1" dirty="0"/>
              <a:t> </a:t>
            </a:r>
            <a:r>
              <a:rPr lang="en-GB" b="1" dirty="0" err="1"/>
              <a:t>công</a:t>
            </a:r>
            <a:r>
              <a:rPr lang="en-GB" b="1" dirty="0"/>
              <a:t> </a:t>
            </a:r>
            <a:r>
              <a:rPr lang="en-GB" b="1" dirty="0" err="1"/>
              <a:t>việc</a:t>
            </a:r>
            <a:r>
              <a:rPr lang="en-GB" b="1" dirty="0"/>
              <a:t> </a:t>
            </a:r>
            <a:r>
              <a:rPr lang="en-GB" b="1" dirty="0" err="1"/>
              <a:t>đầu</a:t>
            </a:r>
            <a:r>
              <a:rPr lang="en-GB" b="1" dirty="0"/>
              <a:t> </a:t>
            </a:r>
            <a:r>
              <a:rPr lang="en-GB" b="1" dirty="0" err="1"/>
              <a:t>tiên</a:t>
            </a:r>
            <a:r>
              <a:rPr lang="en-GB" b="1" dirty="0"/>
              <a:t> </a:t>
            </a:r>
            <a:r>
              <a:rPr lang="en-GB" b="1" dirty="0" err="1"/>
              <a:t>mà</a:t>
            </a:r>
            <a:r>
              <a:rPr lang="en-GB" b="1" dirty="0"/>
              <a:t> </a:t>
            </a:r>
            <a:r>
              <a:rPr lang="en-GB" b="1" dirty="0" err="1"/>
              <a:t>bạn</a:t>
            </a:r>
            <a:r>
              <a:rPr lang="en-GB" b="1" dirty="0"/>
              <a:t> </a:t>
            </a:r>
            <a:r>
              <a:rPr lang="en-GB" b="1" dirty="0" err="1"/>
              <a:t>nên</a:t>
            </a:r>
            <a:r>
              <a:rPr lang="en-GB" b="1" dirty="0"/>
              <a:t> </a:t>
            </a:r>
            <a:r>
              <a:rPr lang="en-GB" b="1" dirty="0" err="1"/>
              <a:t>thực</a:t>
            </a:r>
            <a:r>
              <a:rPr lang="en-GB" b="1" dirty="0"/>
              <a:t> </a:t>
            </a:r>
            <a:r>
              <a:rPr lang="en-GB" b="1" dirty="0" err="1"/>
              <a:t>hiện</a:t>
            </a:r>
            <a:r>
              <a:rPr lang="en-GB" b="1" dirty="0"/>
              <a:t> </a:t>
            </a:r>
            <a:r>
              <a:rPr lang="en-GB" b="1" dirty="0" err="1"/>
              <a:t>với</a:t>
            </a:r>
            <a:r>
              <a:rPr lang="en-GB" b="1" dirty="0"/>
              <a:t> team </a:t>
            </a:r>
            <a:r>
              <a:rPr lang="en-GB" b="1" dirty="0" err="1"/>
              <a:t>của</a:t>
            </a:r>
            <a:r>
              <a:rPr lang="en-GB" b="1" dirty="0"/>
              <a:t> </a:t>
            </a:r>
            <a:r>
              <a:rPr lang="en-GB" b="1" dirty="0" err="1"/>
              <a:t>bạn</a:t>
            </a:r>
            <a:r>
              <a:rPr lang="en-GB" b="1" dirty="0"/>
              <a:t>, </a:t>
            </a:r>
            <a:r>
              <a:rPr lang="en-GB" b="1" dirty="0" err="1"/>
              <a:t>tập</a:t>
            </a:r>
            <a:r>
              <a:rPr lang="en-GB" b="1" dirty="0"/>
              <a:t> </a:t>
            </a:r>
            <a:r>
              <a:rPr lang="en-GB" b="1" dirty="0" err="1"/>
              <a:t>hợp</a:t>
            </a:r>
            <a:r>
              <a:rPr lang="en-GB" b="1" dirty="0"/>
              <a:t> </a:t>
            </a:r>
            <a:r>
              <a:rPr lang="en-GB" b="1" dirty="0" err="1"/>
              <a:t>tất</a:t>
            </a:r>
            <a:r>
              <a:rPr lang="en-GB" b="1" dirty="0"/>
              <a:t> </a:t>
            </a:r>
            <a:r>
              <a:rPr lang="en-GB" b="1" dirty="0" err="1"/>
              <a:t>cả</a:t>
            </a:r>
            <a:r>
              <a:rPr lang="en-GB" b="1" dirty="0"/>
              <a:t> </a:t>
            </a:r>
            <a:r>
              <a:rPr lang="en-GB" b="1" dirty="0" err="1"/>
              <a:t>các</a:t>
            </a:r>
            <a:r>
              <a:rPr lang="en-GB" b="1" dirty="0"/>
              <a:t> </a:t>
            </a:r>
            <a:r>
              <a:rPr lang="en-GB" b="1" dirty="0" err="1"/>
              <a:t>thành</a:t>
            </a:r>
            <a:r>
              <a:rPr lang="en-GB" b="1" dirty="0"/>
              <a:t> </a:t>
            </a:r>
            <a:r>
              <a:rPr lang="en-GB" b="1" dirty="0" err="1"/>
              <a:t>viên</a:t>
            </a:r>
            <a:r>
              <a:rPr lang="en-GB" b="1" dirty="0"/>
              <a:t> trog team </a:t>
            </a:r>
            <a:r>
              <a:rPr lang="en-GB" b="1" dirty="0" err="1"/>
              <a:t>lại</a:t>
            </a:r>
            <a:r>
              <a:rPr lang="en-GB" b="1" dirty="0"/>
              <a:t> </a:t>
            </a:r>
            <a:r>
              <a:rPr lang="en-GB" b="1" dirty="0" err="1"/>
              <a:t>với</a:t>
            </a:r>
            <a:r>
              <a:rPr lang="en-GB" b="1" dirty="0"/>
              <a:t> </a:t>
            </a:r>
            <a:r>
              <a:rPr lang="en-GB" b="1" dirty="0" err="1"/>
              <a:t>nhau</a:t>
            </a:r>
            <a:r>
              <a:rPr lang="en-GB" b="1" dirty="0"/>
              <a:t> </a:t>
            </a:r>
            <a:r>
              <a:rPr lang="en-GB" b="1" dirty="0" err="1"/>
              <a:t>sau</a:t>
            </a:r>
            <a:r>
              <a:rPr lang="en-GB" b="1" dirty="0"/>
              <a:t> </a:t>
            </a:r>
            <a:r>
              <a:rPr lang="en-GB" b="1" dirty="0" err="1"/>
              <a:t>đó</a:t>
            </a:r>
            <a:r>
              <a:rPr lang="en-GB" b="1" dirty="0"/>
              <a:t> </a:t>
            </a:r>
            <a:r>
              <a:rPr lang="en-GB" b="1" dirty="0" err="1"/>
              <a:t>các</a:t>
            </a:r>
            <a:r>
              <a:rPr lang="en-GB" b="1" dirty="0"/>
              <a:t> </a:t>
            </a:r>
            <a:r>
              <a:rPr lang="en-GB" b="1" dirty="0" err="1"/>
              <a:t>thành</a:t>
            </a:r>
            <a:r>
              <a:rPr lang="en-GB" b="1" dirty="0"/>
              <a:t> </a:t>
            </a:r>
            <a:r>
              <a:rPr lang="en-GB" b="1" dirty="0" err="1"/>
              <a:t>viên</a:t>
            </a:r>
            <a:r>
              <a:rPr lang="en-GB" b="1" dirty="0"/>
              <a:t> </a:t>
            </a:r>
            <a:r>
              <a:rPr lang="en-GB" b="1" dirty="0" err="1"/>
              <a:t>sẽ</a:t>
            </a:r>
            <a:r>
              <a:rPr lang="en-GB" b="1" dirty="0"/>
              <a:t> đ</a:t>
            </a:r>
            <a:r>
              <a:rPr lang="vi-VN" b="1" dirty="0"/>
              <a:t>ư</a:t>
            </a:r>
            <a:r>
              <a:rPr lang="en-GB" b="1" dirty="0"/>
              <a:t>a </a:t>
            </a:r>
            <a:r>
              <a:rPr lang="en-GB" b="1" dirty="0" err="1"/>
              <a:t>ra</a:t>
            </a:r>
            <a:r>
              <a:rPr lang="en-GB" b="1" dirty="0"/>
              <a:t> </a:t>
            </a:r>
            <a:r>
              <a:rPr lang="en-GB" b="1" dirty="0" err="1"/>
              <a:t>các</a:t>
            </a:r>
            <a:r>
              <a:rPr lang="en-GB" b="1" dirty="0"/>
              <a:t> ý t</a:t>
            </a:r>
            <a:r>
              <a:rPr lang="vi-VN" b="1" dirty="0"/>
              <a:t>ư</a:t>
            </a:r>
            <a:r>
              <a:rPr lang="en-GB" b="1" dirty="0" err="1"/>
              <a:t>ởng</a:t>
            </a:r>
            <a:r>
              <a:rPr lang="en-GB" b="1" dirty="0"/>
              <a:t>. </a:t>
            </a:r>
            <a:r>
              <a:rPr lang="en-GB" b="1" dirty="0" err="1"/>
              <a:t>Và</a:t>
            </a:r>
            <a:r>
              <a:rPr lang="en-GB" b="1" dirty="0"/>
              <a:t> </a:t>
            </a:r>
            <a:r>
              <a:rPr lang="en-GB" b="1" dirty="0" err="1"/>
              <a:t>các</a:t>
            </a:r>
            <a:r>
              <a:rPr lang="en-GB" b="1" dirty="0"/>
              <a:t> </a:t>
            </a:r>
            <a:r>
              <a:rPr lang="en-GB" b="1" dirty="0" err="1"/>
              <a:t>buổi</a:t>
            </a:r>
            <a:r>
              <a:rPr lang="en-GB" b="1" dirty="0"/>
              <a:t> brainstorming </a:t>
            </a:r>
            <a:r>
              <a:rPr lang="en-GB" b="1" dirty="0" err="1"/>
              <a:t>luôn</a:t>
            </a:r>
            <a:r>
              <a:rPr lang="en-GB" b="1" dirty="0"/>
              <a:t> </a:t>
            </a:r>
            <a:r>
              <a:rPr lang="en-GB" b="1" dirty="0" err="1"/>
              <a:t>luôn</a:t>
            </a:r>
            <a:r>
              <a:rPr lang="en-GB" b="1" dirty="0"/>
              <a:t> </a:t>
            </a:r>
            <a:r>
              <a:rPr lang="en-GB" b="1" dirty="0" err="1"/>
              <a:t>có</a:t>
            </a:r>
            <a:r>
              <a:rPr lang="en-GB" b="1" dirty="0"/>
              <a:t> </a:t>
            </a:r>
            <a:r>
              <a:rPr lang="en-GB" b="1" dirty="0" err="1"/>
              <a:t>một</a:t>
            </a:r>
            <a:r>
              <a:rPr lang="en-GB" b="1" dirty="0"/>
              <a:t>  ng</a:t>
            </a:r>
            <a:r>
              <a:rPr lang="vi-VN" b="1" dirty="0"/>
              <a:t>ư</a:t>
            </a:r>
            <a:r>
              <a:rPr lang="en-GB" b="1" dirty="0" err="1"/>
              <a:t>ời</a:t>
            </a:r>
            <a:r>
              <a:rPr lang="en-GB" b="1" dirty="0"/>
              <a:t> </a:t>
            </a:r>
            <a:r>
              <a:rPr lang="en-GB" b="1" dirty="0" err="1"/>
              <a:t>hỗ</a:t>
            </a:r>
            <a:r>
              <a:rPr lang="en-GB" b="1" dirty="0"/>
              <a:t> </a:t>
            </a:r>
            <a:r>
              <a:rPr lang="en-GB" b="1" dirty="0" err="1"/>
              <a:t>trợ</a:t>
            </a:r>
            <a:r>
              <a:rPr lang="en-GB" b="1" dirty="0"/>
              <a:t> </a:t>
            </a:r>
            <a:r>
              <a:rPr lang="en-GB" b="1" dirty="0" err="1"/>
              <a:t>việc</a:t>
            </a:r>
            <a:r>
              <a:rPr lang="en-GB" b="1" dirty="0"/>
              <a:t> </a:t>
            </a:r>
            <a:r>
              <a:rPr lang="en-GB" b="1" dirty="0" err="1"/>
              <a:t>dẫn</a:t>
            </a:r>
            <a:r>
              <a:rPr lang="en-GB" b="1" dirty="0"/>
              <a:t> </a:t>
            </a:r>
            <a:r>
              <a:rPr lang="en-GB" b="1" dirty="0" err="1"/>
              <a:t>dắt</a:t>
            </a:r>
            <a:r>
              <a:rPr lang="en-GB" b="1" dirty="0"/>
              <a:t> team </a:t>
            </a:r>
            <a:r>
              <a:rPr lang="en-GB" b="1" dirty="0" err="1"/>
              <a:t>và</a:t>
            </a:r>
            <a:r>
              <a:rPr lang="en-GB" b="1" dirty="0"/>
              <a:t> </a:t>
            </a:r>
            <a:r>
              <a:rPr lang="en-GB" b="1" dirty="0" err="1"/>
              <a:t>giúp</a:t>
            </a:r>
            <a:r>
              <a:rPr lang="en-GB" b="1" dirty="0"/>
              <a:t> </a:t>
            </a:r>
            <a:r>
              <a:rPr lang="en-GB" b="1" dirty="0" err="1"/>
              <a:t>biến</a:t>
            </a:r>
            <a:r>
              <a:rPr lang="en-GB" b="1" dirty="0"/>
              <a:t> </a:t>
            </a:r>
            <a:r>
              <a:rPr lang="en-GB" b="1" dirty="0" err="1"/>
              <a:t>các</a:t>
            </a:r>
            <a:r>
              <a:rPr lang="en-GB" b="1" dirty="0"/>
              <a:t> ý t</a:t>
            </a:r>
            <a:r>
              <a:rPr lang="vi-VN" b="1" dirty="0"/>
              <a:t>ư</a:t>
            </a:r>
            <a:r>
              <a:rPr lang="en-GB" b="1" dirty="0" err="1"/>
              <a:t>ởng</a:t>
            </a:r>
            <a:r>
              <a:rPr lang="en-GB" b="1" dirty="0"/>
              <a:t> </a:t>
            </a:r>
            <a:r>
              <a:rPr lang="en-GB" b="1" dirty="0" err="1"/>
              <a:t>của</a:t>
            </a:r>
            <a:r>
              <a:rPr lang="en-GB" b="1" dirty="0"/>
              <a:t> </a:t>
            </a:r>
            <a:r>
              <a:rPr lang="en-GB" b="1" dirty="0" err="1"/>
              <a:t>họ</a:t>
            </a:r>
            <a:r>
              <a:rPr lang="en-GB" b="1" dirty="0"/>
              <a:t> </a:t>
            </a:r>
            <a:r>
              <a:rPr lang="en-GB" b="1" dirty="0" err="1"/>
              <a:t>thành</a:t>
            </a:r>
            <a:r>
              <a:rPr lang="en-GB" b="1" dirty="0"/>
              <a:t> </a:t>
            </a:r>
            <a:r>
              <a:rPr lang="en-GB" b="1" dirty="0" err="1"/>
              <a:t>danh</a:t>
            </a:r>
            <a:r>
              <a:rPr lang="en-GB" b="1" dirty="0"/>
              <a:t> </a:t>
            </a:r>
            <a:r>
              <a:rPr lang="en-GB" b="1" dirty="0" err="1"/>
              <a:t>sách</a:t>
            </a:r>
            <a:r>
              <a:rPr lang="en-GB" b="1" dirty="0"/>
              <a:t> </a:t>
            </a:r>
            <a:r>
              <a:rPr lang="en-GB" b="1" dirty="0" err="1"/>
              <a:t>các</a:t>
            </a:r>
            <a:r>
              <a:rPr lang="en-GB" b="1" dirty="0"/>
              <a:t> risk.</a:t>
            </a:r>
          </a:p>
          <a:p>
            <a:endParaRPr lang="en-GB" b="1" dirty="0"/>
          </a:p>
          <a:p>
            <a:r>
              <a:rPr lang="en-GB" b="1" dirty="0"/>
              <a:t>Note: The facilitator is really important—without her, it’s just a disorderly(</a:t>
            </a:r>
            <a:r>
              <a:rPr lang="en-GB" b="1" dirty="0" err="1"/>
              <a:t>rối</a:t>
            </a:r>
            <a:r>
              <a:rPr lang="en-GB" b="1" dirty="0"/>
              <a:t> </a:t>
            </a:r>
            <a:r>
              <a:rPr lang="en-GB" b="1" dirty="0" err="1"/>
              <a:t>loạn</a:t>
            </a:r>
            <a:r>
              <a:rPr lang="en-GB" b="1" dirty="0"/>
              <a:t>) meeting with no clear goal.</a:t>
            </a:r>
          </a:p>
          <a:p>
            <a:endParaRPr lang="en-GB" b="1" dirty="0"/>
          </a:p>
        </p:txBody>
      </p:sp>
      <p:sp>
        <p:nvSpPr>
          <p:cNvPr id="4" name="Slide Number Placeholder 3"/>
          <p:cNvSpPr>
            <a:spLocks noGrp="1"/>
          </p:cNvSpPr>
          <p:nvPr>
            <p:ph type="sldNum" sz="quarter" idx="5"/>
          </p:nvPr>
        </p:nvSpPr>
        <p:spPr/>
        <p:txBody>
          <a:bodyPr/>
          <a:lstStyle/>
          <a:p>
            <a:fld id="{53D78A92-0141-4330-8F3E-FAADFAC23844}" type="slidenum">
              <a:rPr lang="ru-RU" smtClean="0"/>
              <a:t>20</a:t>
            </a:fld>
            <a:endParaRPr lang="ru-RU" dirty="0"/>
          </a:p>
        </p:txBody>
      </p:sp>
    </p:spTree>
    <p:extLst>
      <p:ext uri="{BB962C8B-B14F-4D97-AF65-F5344CB8AC3E}">
        <p14:creationId xmlns:p14="http://schemas.microsoft.com/office/powerpoint/2010/main" val="978588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Là</a:t>
            </a:r>
            <a:r>
              <a:rPr lang="en-GB" b="1" dirty="0"/>
              <a:t> </a:t>
            </a:r>
            <a:r>
              <a:rPr lang="en-GB" b="1" dirty="0" err="1"/>
              <a:t>một</a:t>
            </a:r>
            <a:r>
              <a:rPr lang="en-GB" b="1" dirty="0"/>
              <a:t> </a:t>
            </a:r>
            <a:r>
              <a:rPr lang="en-GB" b="1" dirty="0" err="1"/>
              <a:t>phần</a:t>
            </a:r>
            <a:r>
              <a:rPr lang="en-GB" b="1" dirty="0"/>
              <a:t> </a:t>
            </a:r>
            <a:r>
              <a:rPr lang="en-GB" b="1" dirty="0" err="1"/>
              <a:t>quan</a:t>
            </a:r>
            <a:r>
              <a:rPr lang="en-GB" b="1" dirty="0"/>
              <a:t> </a:t>
            </a:r>
            <a:r>
              <a:rPr lang="en-GB" b="1" dirty="0" err="1"/>
              <a:t>trọng</a:t>
            </a:r>
            <a:r>
              <a:rPr lang="en-GB" b="1" dirty="0"/>
              <a:t> </a:t>
            </a:r>
            <a:r>
              <a:rPr lang="en-GB" b="1" dirty="0" err="1"/>
              <a:t>trong</a:t>
            </a:r>
            <a:r>
              <a:rPr lang="en-GB" b="1" dirty="0"/>
              <a:t> </a:t>
            </a:r>
            <a:r>
              <a:rPr lang="en-GB" b="1" dirty="0" err="1"/>
              <a:t>việc</a:t>
            </a:r>
            <a:r>
              <a:rPr lang="en-GB" b="1" dirty="0"/>
              <a:t> identifying the risk, </a:t>
            </a:r>
            <a:r>
              <a:rPr lang="en-GB" b="1" dirty="0" err="1"/>
              <a:t>cố</a:t>
            </a:r>
            <a:r>
              <a:rPr lang="en-GB" b="1" dirty="0"/>
              <a:t> </a:t>
            </a:r>
            <a:r>
              <a:rPr lang="en-GB" b="1" dirty="0" err="1"/>
              <a:t>gắn</a:t>
            </a:r>
            <a:r>
              <a:rPr lang="en-GB" b="1" dirty="0"/>
              <a:t> </a:t>
            </a:r>
            <a:r>
              <a:rPr lang="en-GB" b="1" dirty="0" err="1"/>
              <a:t>tìm</a:t>
            </a:r>
            <a:r>
              <a:rPr lang="en-GB" b="1" dirty="0"/>
              <a:t> </a:t>
            </a:r>
            <a:r>
              <a:rPr lang="en-GB" b="1" dirty="0" err="1"/>
              <a:t>những</a:t>
            </a:r>
            <a:r>
              <a:rPr lang="en-GB" b="1" dirty="0"/>
              <a:t> ng</a:t>
            </a:r>
            <a:r>
              <a:rPr lang="vi-VN" b="1" dirty="0"/>
              <a:t>ư</a:t>
            </a:r>
            <a:r>
              <a:rPr lang="en-GB" b="1" dirty="0" err="1"/>
              <a:t>ời</a:t>
            </a:r>
            <a:r>
              <a:rPr lang="en-GB" b="1" dirty="0"/>
              <a:t> </a:t>
            </a:r>
            <a:r>
              <a:rPr lang="en-GB" b="1" dirty="0" err="1"/>
              <a:t>có</a:t>
            </a:r>
            <a:r>
              <a:rPr lang="en-GB" b="1" dirty="0"/>
              <a:t> </a:t>
            </a:r>
            <a:r>
              <a:rPr lang="en-GB" b="1" dirty="0" err="1"/>
              <a:t>quan</a:t>
            </a:r>
            <a:r>
              <a:rPr lang="en-GB" b="1" dirty="0"/>
              <a:t> </a:t>
            </a:r>
            <a:r>
              <a:rPr lang="en-GB" b="1" dirty="0" err="1"/>
              <a:t>điểm</a:t>
            </a:r>
            <a:r>
              <a:rPr lang="en-GB" b="1" dirty="0"/>
              <a:t>(or ý </a:t>
            </a:r>
            <a:r>
              <a:rPr lang="en-GB" b="1" dirty="0" err="1"/>
              <a:t>kiến</a:t>
            </a:r>
            <a:r>
              <a:rPr lang="en-GB" b="1" dirty="0"/>
              <a:t>) </a:t>
            </a:r>
            <a:r>
              <a:rPr lang="en-GB" b="1" dirty="0" err="1"/>
              <a:t>riêng</a:t>
            </a:r>
            <a:r>
              <a:rPr lang="en-GB" b="1" dirty="0"/>
              <a:t> </a:t>
            </a:r>
            <a:r>
              <a:rPr lang="en-GB" b="1" dirty="0" err="1"/>
              <a:t>về</a:t>
            </a:r>
            <a:r>
              <a:rPr lang="en-GB" b="1" dirty="0"/>
              <a:t> risk </a:t>
            </a:r>
            <a:r>
              <a:rPr lang="en-GB" b="1" dirty="0" err="1"/>
              <a:t>sau</a:t>
            </a:r>
            <a:r>
              <a:rPr lang="en-GB" b="1" dirty="0"/>
              <a:t> </a:t>
            </a:r>
            <a:r>
              <a:rPr lang="en-GB" b="1" dirty="0" err="1"/>
              <a:t>đó</a:t>
            </a:r>
            <a:r>
              <a:rPr lang="en-GB" b="1" dirty="0"/>
              <a:t> </a:t>
            </a:r>
            <a:r>
              <a:rPr lang="en-GB" b="1" dirty="0" err="1"/>
              <a:t>hỏi</a:t>
            </a:r>
            <a:r>
              <a:rPr lang="en-GB" b="1" dirty="0"/>
              <a:t> </a:t>
            </a:r>
            <a:r>
              <a:rPr lang="en-GB" b="1" dirty="0" err="1"/>
              <a:t>họ</a:t>
            </a:r>
            <a:r>
              <a:rPr lang="en-GB" b="1" dirty="0"/>
              <a:t> </a:t>
            </a:r>
            <a:r>
              <a:rPr lang="en-GB" b="1" dirty="0" err="1"/>
              <a:t>về</a:t>
            </a:r>
            <a:r>
              <a:rPr lang="en-GB" b="1" dirty="0"/>
              <a:t> </a:t>
            </a:r>
            <a:r>
              <a:rPr lang="en-GB" b="1" dirty="0" err="1"/>
              <a:t>những</a:t>
            </a:r>
            <a:r>
              <a:rPr lang="en-GB" b="1" dirty="0"/>
              <a:t> </a:t>
            </a:r>
            <a:r>
              <a:rPr lang="en-GB" b="1" dirty="0" err="1"/>
              <a:t>gì</a:t>
            </a:r>
            <a:r>
              <a:rPr lang="en-GB" b="1" dirty="0"/>
              <a:t> </a:t>
            </a:r>
            <a:r>
              <a:rPr lang="en-GB" b="1" dirty="0" err="1"/>
              <a:t>có</a:t>
            </a:r>
            <a:r>
              <a:rPr lang="en-GB" b="1" dirty="0"/>
              <a:t> </a:t>
            </a:r>
            <a:r>
              <a:rPr lang="en-GB" b="1" dirty="0" err="1"/>
              <a:t>thể</a:t>
            </a:r>
            <a:r>
              <a:rPr lang="en-GB" b="1" dirty="0"/>
              <a:t> </a:t>
            </a:r>
            <a:r>
              <a:rPr lang="en-GB" b="1" dirty="0" err="1"/>
              <a:t>là</a:t>
            </a:r>
            <a:r>
              <a:rPr lang="en-GB" b="1" dirty="0"/>
              <a:t> </a:t>
            </a:r>
            <a:r>
              <a:rPr lang="en-GB" b="1" dirty="0" err="1"/>
              <a:t>nguyên</a:t>
            </a:r>
            <a:r>
              <a:rPr lang="en-GB" b="1" dirty="0"/>
              <a:t> </a:t>
            </a:r>
            <a:r>
              <a:rPr lang="en-GB" b="1" dirty="0" err="1"/>
              <a:t>nhân</a:t>
            </a:r>
            <a:r>
              <a:rPr lang="en-GB" b="1" dirty="0"/>
              <a:t> </a:t>
            </a:r>
            <a:r>
              <a:rPr lang="en-GB" b="1" dirty="0" err="1"/>
              <a:t>gây</a:t>
            </a:r>
            <a:r>
              <a:rPr lang="en-GB" b="1" dirty="0"/>
              <a:t> </a:t>
            </a:r>
            <a:r>
              <a:rPr lang="en-GB" b="1" dirty="0" err="1"/>
              <a:t>ra</a:t>
            </a:r>
            <a:r>
              <a:rPr lang="en-GB" b="1" dirty="0"/>
              <a:t> </a:t>
            </a:r>
            <a:r>
              <a:rPr lang="en-GB" b="1" dirty="0" err="1"/>
              <a:t>rắc</a:t>
            </a:r>
            <a:r>
              <a:rPr lang="en-GB" b="1" dirty="0"/>
              <a:t> </a:t>
            </a:r>
            <a:r>
              <a:rPr lang="en-GB" b="1" dirty="0" err="1"/>
              <a:t>rối</a:t>
            </a:r>
            <a:r>
              <a:rPr lang="en-GB" b="1" dirty="0"/>
              <a:t> </a:t>
            </a:r>
            <a:r>
              <a:rPr lang="en-GB" b="1" dirty="0" err="1"/>
              <a:t>cho</a:t>
            </a:r>
            <a:r>
              <a:rPr lang="en-GB" b="1" dirty="0"/>
              <a:t> </a:t>
            </a:r>
            <a:r>
              <a:rPr lang="en-GB" b="1" dirty="0" err="1"/>
              <a:t>dự</a:t>
            </a:r>
            <a:r>
              <a:rPr lang="en-GB" b="1" dirty="0"/>
              <a:t> </a:t>
            </a:r>
            <a:r>
              <a:rPr lang="en-GB" b="1" dirty="0" err="1"/>
              <a:t>án</a:t>
            </a:r>
            <a:r>
              <a:rPr lang="en-GB" b="1" dirty="0"/>
              <a:t>, ng</a:t>
            </a:r>
            <a:r>
              <a:rPr lang="vi-VN" b="1" dirty="0"/>
              <a:t>ư</a:t>
            </a:r>
            <a:r>
              <a:rPr lang="en-GB" b="1" dirty="0" err="1"/>
              <a:t>ời</a:t>
            </a:r>
            <a:r>
              <a:rPr lang="en-GB" b="1" dirty="0"/>
              <a:t> </a:t>
            </a:r>
            <a:r>
              <a:rPr lang="en-GB" b="1" dirty="0" err="1"/>
              <a:t>tài</a:t>
            </a:r>
            <a:r>
              <a:rPr lang="en-GB" b="1" dirty="0"/>
              <a:t> </a:t>
            </a:r>
            <a:r>
              <a:rPr lang="en-GB" b="1" dirty="0" err="1"/>
              <a:t>trợ</a:t>
            </a:r>
            <a:r>
              <a:rPr lang="en-GB" b="1" dirty="0"/>
              <a:t> </a:t>
            </a:r>
            <a:r>
              <a:rPr lang="en-GB" b="1" dirty="0" err="1"/>
              <a:t>cho</a:t>
            </a:r>
            <a:r>
              <a:rPr lang="en-GB" b="1" dirty="0"/>
              <a:t> </a:t>
            </a:r>
            <a:r>
              <a:rPr lang="en-GB" b="1" dirty="0" err="1"/>
              <a:t>dự</a:t>
            </a:r>
            <a:r>
              <a:rPr lang="en-GB" b="1" dirty="0"/>
              <a:t> </a:t>
            </a:r>
            <a:r>
              <a:rPr lang="en-GB" b="1" dirty="0" err="1"/>
              <a:t>án</a:t>
            </a:r>
            <a:r>
              <a:rPr lang="en-GB" b="1" dirty="0"/>
              <a:t> or </a:t>
            </a:r>
            <a:r>
              <a:rPr lang="en-GB" b="1" dirty="0" err="1"/>
              <a:t>khách</a:t>
            </a:r>
            <a:r>
              <a:rPr lang="en-GB" b="1" dirty="0"/>
              <a:t> hang </a:t>
            </a:r>
            <a:r>
              <a:rPr lang="en-GB" b="1" dirty="0" err="1"/>
              <a:t>sẽ</a:t>
            </a:r>
            <a:r>
              <a:rPr lang="en-GB" b="1" dirty="0"/>
              <a:t> </a:t>
            </a:r>
            <a:r>
              <a:rPr lang="en-GB" b="1" dirty="0" err="1"/>
              <a:t>có</a:t>
            </a:r>
            <a:r>
              <a:rPr lang="en-GB" b="1" dirty="0"/>
              <a:t> </a:t>
            </a:r>
            <a:r>
              <a:rPr lang="en-GB" b="1" dirty="0" err="1"/>
              <a:t>cách</a:t>
            </a:r>
            <a:r>
              <a:rPr lang="en-GB" b="1" dirty="0"/>
              <a:t> </a:t>
            </a:r>
            <a:r>
              <a:rPr lang="en-GB" b="1" dirty="0" err="1"/>
              <a:t>nghĩ</a:t>
            </a:r>
            <a:r>
              <a:rPr lang="en-GB" b="1" dirty="0"/>
              <a:t> </a:t>
            </a:r>
            <a:r>
              <a:rPr lang="en-GB" b="1" dirty="0" err="1"/>
              <a:t>về</a:t>
            </a:r>
            <a:r>
              <a:rPr lang="en-GB" b="1" dirty="0"/>
              <a:t> </a:t>
            </a:r>
            <a:r>
              <a:rPr lang="en-GB" b="1" dirty="0" err="1"/>
              <a:t>dự</a:t>
            </a:r>
            <a:r>
              <a:rPr lang="en-GB" b="1" dirty="0"/>
              <a:t> </a:t>
            </a:r>
            <a:r>
              <a:rPr lang="en-GB" b="1" dirty="0" err="1"/>
              <a:t>án</a:t>
            </a:r>
            <a:r>
              <a:rPr lang="en-GB" b="1" dirty="0"/>
              <a:t> </a:t>
            </a:r>
            <a:r>
              <a:rPr lang="en-GB" b="1" dirty="0" err="1"/>
              <a:t>rất</a:t>
            </a:r>
            <a:r>
              <a:rPr lang="en-GB" b="1" dirty="0"/>
              <a:t> </a:t>
            </a:r>
            <a:r>
              <a:rPr lang="en-GB" b="1" dirty="0" err="1"/>
              <a:t>khác</a:t>
            </a:r>
            <a:r>
              <a:rPr lang="en-GB" b="1" dirty="0"/>
              <a:t> so </a:t>
            </a:r>
            <a:r>
              <a:rPr lang="en-GB" b="1" dirty="0" err="1"/>
              <a:t>với</a:t>
            </a:r>
            <a:r>
              <a:rPr lang="en-GB" b="1" dirty="0"/>
              <a:t> team </a:t>
            </a:r>
            <a:r>
              <a:rPr lang="en-GB" b="1" dirty="0" err="1"/>
              <a:t>trong</a:t>
            </a:r>
            <a:r>
              <a:rPr lang="en-GB" b="1" dirty="0"/>
              <a:t> </a:t>
            </a:r>
            <a:r>
              <a:rPr lang="en-GB" b="1" dirty="0" err="1"/>
              <a:t>dự</a:t>
            </a:r>
            <a:r>
              <a:rPr lang="en-GB" b="1" dirty="0"/>
              <a:t> </a:t>
            </a:r>
            <a:r>
              <a:rPr lang="en-GB" b="1" dirty="0" err="1"/>
              <a:t>án</a:t>
            </a:r>
            <a:r>
              <a:rPr lang="en-GB" b="1" dirty="0"/>
              <a:t>.</a:t>
            </a:r>
          </a:p>
          <a:p>
            <a:r>
              <a:rPr lang="en-GB" b="1" dirty="0"/>
              <a:t>Note: The team usually comes up with risks that have to do with building the product, while the sponsor or someone who would use the product will think about how it could end up being difficult to use.</a:t>
            </a:r>
          </a:p>
          <a:p>
            <a:endParaRPr lang="en-GB" b="1" dirty="0"/>
          </a:p>
        </p:txBody>
      </p:sp>
      <p:sp>
        <p:nvSpPr>
          <p:cNvPr id="4" name="Slide Number Placeholder 3"/>
          <p:cNvSpPr>
            <a:spLocks noGrp="1"/>
          </p:cNvSpPr>
          <p:nvPr>
            <p:ph type="sldNum" sz="quarter" idx="5"/>
          </p:nvPr>
        </p:nvSpPr>
        <p:spPr/>
        <p:txBody>
          <a:bodyPr/>
          <a:lstStyle/>
          <a:p>
            <a:fld id="{53D78A92-0141-4330-8F3E-FAADFAC23844}" type="slidenum">
              <a:rPr lang="ru-RU" smtClean="0"/>
              <a:t>21</a:t>
            </a:fld>
            <a:endParaRPr lang="ru-RU" dirty="0"/>
          </a:p>
        </p:txBody>
      </p:sp>
    </p:spTree>
    <p:extLst>
      <p:ext uri="{BB962C8B-B14F-4D97-AF65-F5344CB8AC3E}">
        <p14:creationId xmlns:p14="http://schemas.microsoft.com/office/powerpoint/2010/main" val="256604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Sử</a:t>
            </a:r>
            <a:r>
              <a:rPr lang="en-GB" b="1" dirty="0"/>
              <a:t> </a:t>
            </a:r>
            <a:r>
              <a:rPr lang="en-GB" b="1" dirty="0" err="1"/>
              <a:t>dụng</a:t>
            </a:r>
            <a:r>
              <a:rPr lang="en-GB" b="1" dirty="0"/>
              <a:t> </a:t>
            </a:r>
            <a:r>
              <a:rPr lang="en-GB" b="1" dirty="0" err="1"/>
              <a:t>các</a:t>
            </a:r>
            <a:r>
              <a:rPr lang="en-GB" b="1" dirty="0"/>
              <a:t> checklist </a:t>
            </a:r>
            <a:r>
              <a:rPr lang="en-GB" b="1" dirty="0" err="1"/>
              <a:t>đó</a:t>
            </a:r>
            <a:r>
              <a:rPr lang="en-GB" b="1" dirty="0"/>
              <a:t> </a:t>
            </a:r>
            <a:r>
              <a:rPr lang="en-GB" b="1" dirty="0" err="1"/>
              <a:t>đã</a:t>
            </a:r>
            <a:r>
              <a:rPr lang="en-GB" b="1" dirty="0"/>
              <a:t> đ</a:t>
            </a:r>
            <a:r>
              <a:rPr lang="vi-VN" b="1" dirty="0"/>
              <a:t>ư</a:t>
            </a:r>
            <a:r>
              <a:rPr lang="en-GB" b="1" dirty="0" err="1"/>
              <a:t>ợc</a:t>
            </a:r>
            <a:r>
              <a:rPr lang="en-GB" b="1" dirty="0"/>
              <a:t> đ</a:t>
            </a:r>
            <a:r>
              <a:rPr lang="vi-VN" b="1" dirty="0"/>
              <a:t>ư</a:t>
            </a:r>
            <a:r>
              <a:rPr lang="en-GB" b="1" dirty="0" err="1"/>
              <a:t>ợc</a:t>
            </a:r>
            <a:r>
              <a:rPr lang="en-GB" b="1" dirty="0"/>
              <a:t> </a:t>
            </a:r>
            <a:r>
              <a:rPr lang="en-GB" b="1" dirty="0" err="1"/>
              <a:t>bạn</a:t>
            </a:r>
            <a:r>
              <a:rPr lang="en-GB" b="1" dirty="0"/>
              <a:t> </a:t>
            </a:r>
            <a:r>
              <a:rPr lang="en-GB" b="1" dirty="0" err="1"/>
              <a:t>phát</a:t>
            </a:r>
            <a:r>
              <a:rPr lang="en-GB" b="1" dirty="0"/>
              <a:t> </a:t>
            </a:r>
            <a:r>
              <a:rPr lang="en-GB" b="1" dirty="0" err="1"/>
              <a:t>triển</a:t>
            </a:r>
            <a:r>
              <a:rPr lang="en-GB" b="1" dirty="0"/>
              <a:t> </a:t>
            </a:r>
            <a:r>
              <a:rPr lang="en-GB" b="1" dirty="0" err="1"/>
              <a:t>theo</a:t>
            </a:r>
            <a:r>
              <a:rPr lang="en-GB" b="1" dirty="0"/>
              <a:t> </a:t>
            </a:r>
            <a:r>
              <a:rPr lang="en-GB" b="1" dirty="0" err="1"/>
              <a:t>cách</a:t>
            </a:r>
            <a:r>
              <a:rPr lang="en-GB" b="1" dirty="0"/>
              <a:t> </a:t>
            </a:r>
            <a:r>
              <a:rPr lang="en-GB" b="1" dirty="0" err="1"/>
              <a:t>cụ</a:t>
            </a:r>
            <a:r>
              <a:rPr lang="en-GB" b="1" dirty="0"/>
              <a:t> </a:t>
            </a:r>
            <a:r>
              <a:rPr lang="en-GB" b="1" dirty="0" err="1"/>
              <a:t>thể</a:t>
            </a:r>
            <a:r>
              <a:rPr lang="en-GB" b="1" dirty="0"/>
              <a:t> </a:t>
            </a:r>
            <a:r>
              <a:rPr lang="en-GB" b="1" dirty="0" err="1"/>
              <a:t>để</a:t>
            </a:r>
            <a:r>
              <a:rPr lang="en-GB" b="1" dirty="0"/>
              <a:t> </a:t>
            </a:r>
            <a:r>
              <a:rPr lang="en-GB" b="1" dirty="0" err="1"/>
              <a:t>giúp</a:t>
            </a:r>
            <a:r>
              <a:rPr lang="en-GB" b="1" dirty="0"/>
              <a:t> </a:t>
            </a:r>
            <a:r>
              <a:rPr lang="en-GB" b="1" dirty="0" err="1"/>
              <a:t>trong</a:t>
            </a:r>
            <a:r>
              <a:rPr lang="en-GB" b="1" dirty="0"/>
              <a:t> </a:t>
            </a:r>
            <a:r>
              <a:rPr lang="en-GB" b="1" dirty="0" err="1"/>
              <a:t>việc</a:t>
            </a:r>
            <a:r>
              <a:rPr lang="en-GB" b="1" dirty="0"/>
              <a:t> </a:t>
            </a:r>
            <a:r>
              <a:rPr lang="en-GB" b="1" dirty="0" err="1"/>
              <a:t>tìm</a:t>
            </a:r>
            <a:r>
              <a:rPr lang="en-GB" b="1" dirty="0"/>
              <a:t> </a:t>
            </a:r>
            <a:r>
              <a:rPr lang="en-GB" b="1" dirty="0" err="1"/>
              <a:t>ra</a:t>
            </a:r>
            <a:r>
              <a:rPr lang="en-GB" b="1" dirty="0"/>
              <a:t> </a:t>
            </a:r>
            <a:r>
              <a:rPr lang="en-GB" b="1" dirty="0" err="1"/>
              <a:t>các</a:t>
            </a:r>
            <a:r>
              <a:rPr lang="en-GB" b="1" dirty="0"/>
              <a:t> risk </a:t>
            </a:r>
            <a:r>
              <a:rPr lang="en-GB" b="1" dirty="0" err="1"/>
              <a:t>trong</a:t>
            </a:r>
            <a:r>
              <a:rPr lang="en-GB" b="1" dirty="0"/>
              <a:t> </a:t>
            </a:r>
            <a:r>
              <a:rPr lang="en-GB" b="1" dirty="0" err="1"/>
              <a:t>dự</a:t>
            </a:r>
            <a:r>
              <a:rPr lang="en-GB" b="1" dirty="0"/>
              <a:t> </a:t>
            </a:r>
            <a:r>
              <a:rPr lang="en-GB" b="1" dirty="0" err="1"/>
              <a:t>án</a:t>
            </a:r>
            <a:r>
              <a:rPr lang="en-GB" b="1" dirty="0"/>
              <a:t>. Checklist </a:t>
            </a:r>
            <a:r>
              <a:rPr lang="en-GB" b="1" dirty="0" err="1"/>
              <a:t>của</a:t>
            </a:r>
            <a:r>
              <a:rPr lang="en-GB" b="1" dirty="0"/>
              <a:t> </a:t>
            </a:r>
            <a:r>
              <a:rPr lang="en-GB" b="1" dirty="0" err="1"/>
              <a:t>bạn</a:t>
            </a:r>
            <a:r>
              <a:rPr lang="en-GB" b="1" dirty="0"/>
              <a:t> </a:t>
            </a:r>
            <a:r>
              <a:rPr lang="en-GB" b="1" dirty="0" err="1"/>
              <a:t>có</a:t>
            </a:r>
            <a:r>
              <a:rPr lang="en-GB" b="1" dirty="0"/>
              <a:t> </a:t>
            </a:r>
            <a:r>
              <a:rPr lang="en-GB" b="1" dirty="0" err="1"/>
              <a:t>thể</a:t>
            </a:r>
            <a:r>
              <a:rPr lang="en-GB" b="1" dirty="0"/>
              <a:t> </a:t>
            </a:r>
            <a:r>
              <a:rPr lang="en-GB" b="1" dirty="0" err="1"/>
              <a:t>giúp</a:t>
            </a:r>
            <a:r>
              <a:rPr lang="en-GB" b="1" dirty="0"/>
              <a:t> </a:t>
            </a:r>
            <a:r>
              <a:rPr lang="en-GB" b="1" dirty="0" err="1"/>
              <a:t>bạn</a:t>
            </a:r>
            <a:r>
              <a:rPr lang="en-GB" b="1" dirty="0"/>
              <a:t> </a:t>
            </a:r>
            <a:r>
              <a:rPr lang="en-GB" b="1" dirty="0" err="1"/>
              <a:t>kiểm</a:t>
            </a:r>
            <a:r>
              <a:rPr lang="en-GB" b="1" dirty="0"/>
              <a:t> </a:t>
            </a:r>
            <a:r>
              <a:rPr lang="en-GB" b="1" dirty="0" err="1"/>
              <a:t>tra</a:t>
            </a:r>
            <a:r>
              <a:rPr lang="en-GB" b="1" dirty="0"/>
              <a:t> </a:t>
            </a:r>
            <a:r>
              <a:rPr lang="en-GB" b="1" dirty="0" err="1"/>
              <a:t>các</a:t>
            </a:r>
            <a:r>
              <a:rPr lang="en-GB" b="1" dirty="0"/>
              <a:t> </a:t>
            </a:r>
            <a:r>
              <a:rPr lang="en-GB" b="1" dirty="0" err="1"/>
              <a:t>giá</a:t>
            </a:r>
            <a:r>
              <a:rPr lang="en-GB" b="1" dirty="0"/>
              <a:t> </a:t>
            </a:r>
            <a:r>
              <a:rPr lang="en-GB" b="1" dirty="0" err="1"/>
              <a:t>trị</a:t>
            </a:r>
            <a:r>
              <a:rPr lang="en-GB" b="1" dirty="0"/>
              <a:t> </a:t>
            </a:r>
            <a:r>
              <a:rPr lang="en-GB" b="1" dirty="0" err="1"/>
              <a:t>giả</a:t>
            </a:r>
            <a:r>
              <a:rPr lang="en-GB" b="1" dirty="0"/>
              <a:t> </a:t>
            </a:r>
            <a:r>
              <a:rPr lang="en-GB" b="1" dirty="0" err="1"/>
              <a:t>định</a:t>
            </a:r>
            <a:r>
              <a:rPr lang="en-GB" b="1" dirty="0"/>
              <a:t> </a:t>
            </a:r>
            <a:r>
              <a:rPr lang="en-GB" b="1" dirty="0" err="1"/>
              <a:t>nhất</a:t>
            </a:r>
            <a:r>
              <a:rPr lang="en-GB" b="1" dirty="0"/>
              <a:t> </a:t>
            </a:r>
            <a:r>
              <a:rPr lang="en-GB" b="1" dirty="0" err="1"/>
              <a:t>định</a:t>
            </a:r>
            <a:r>
              <a:rPr lang="en-GB" b="1" dirty="0"/>
              <a:t>, </a:t>
            </a:r>
            <a:r>
              <a:rPr lang="en-GB" b="1" dirty="0" err="1"/>
              <a:t>nói</a:t>
            </a:r>
            <a:r>
              <a:rPr lang="en-GB" b="1" dirty="0"/>
              <a:t> </a:t>
            </a:r>
            <a:r>
              <a:rPr lang="en-GB" b="1" dirty="0" err="1"/>
              <a:t>chuyện</a:t>
            </a:r>
            <a:r>
              <a:rPr lang="en-GB" b="1" dirty="0"/>
              <a:t> </a:t>
            </a:r>
            <a:r>
              <a:rPr lang="en-GB" b="1" dirty="0" err="1"/>
              <a:t>với</a:t>
            </a:r>
            <a:r>
              <a:rPr lang="en-GB" b="1" dirty="0"/>
              <a:t> </a:t>
            </a:r>
            <a:r>
              <a:rPr lang="en-GB" b="1" dirty="0" err="1"/>
              <a:t>một</a:t>
            </a:r>
            <a:r>
              <a:rPr lang="en-GB" b="1" dirty="0"/>
              <a:t> </a:t>
            </a:r>
            <a:r>
              <a:rPr lang="en-GB" b="1" dirty="0" err="1"/>
              <a:t>số</a:t>
            </a:r>
            <a:r>
              <a:rPr lang="en-GB" b="1" dirty="0"/>
              <a:t> ng</a:t>
            </a:r>
            <a:r>
              <a:rPr lang="vi-VN" b="1" dirty="0"/>
              <a:t>ư</a:t>
            </a:r>
            <a:r>
              <a:rPr lang="en-GB" b="1" dirty="0" err="1"/>
              <a:t>ời</a:t>
            </a:r>
            <a:r>
              <a:rPr lang="en-GB" b="1" dirty="0"/>
              <a:t> </a:t>
            </a:r>
            <a:r>
              <a:rPr lang="en-GB" b="1" dirty="0" err="1"/>
              <a:t>hoặc</a:t>
            </a:r>
            <a:r>
              <a:rPr lang="en-GB" b="1" dirty="0"/>
              <a:t> </a:t>
            </a:r>
            <a:r>
              <a:rPr lang="en-GB" b="1" dirty="0" err="1"/>
              <a:t>xem</a:t>
            </a:r>
            <a:r>
              <a:rPr lang="en-GB" b="1" dirty="0"/>
              <a:t> </a:t>
            </a:r>
            <a:r>
              <a:rPr lang="en-GB" b="1" dirty="0" err="1"/>
              <a:t>lại</a:t>
            </a:r>
            <a:r>
              <a:rPr lang="en-GB" b="1" dirty="0"/>
              <a:t> </a:t>
            </a:r>
            <a:r>
              <a:rPr lang="en-GB" b="1" dirty="0" err="1"/>
              <a:t>các</a:t>
            </a:r>
            <a:r>
              <a:rPr lang="en-GB" b="1" dirty="0"/>
              <a:t> </a:t>
            </a:r>
            <a:r>
              <a:rPr lang="en-GB" b="1" dirty="0" err="1"/>
              <a:t>tài</a:t>
            </a:r>
            <a:r>
              <a:rPr lang="en-GB" b="1" dirty="0"/>
              <a:t> </a:t>
            </a:r>
            <a:r>
              <a:rPr lang="en-GB" b="1" dirty="0" err="1"/>
              <a:t>liệu</a:t>
            </a:r>
            <a:r>
              <a:rPr lang="en-GB" b="1" dirty="0"/>
              <a:t> </a:t>
            </a:r>
            <a:r>
              <a:rPr lang="en-GB" b="1" dirty="0" err="1"/>
              <a:t>có</a:t>
            </a:r>
            <a:r>
              <a:rPr lang="en-GB" b="1" dirty="0"/>
              <a:t> </a:t>
            </a:r>
            <a:r>
              <a:rPr lang="en-GB" b="1" dirty="0" err="1"/>
              <a:t>thể</a:t>
            </a:r>
            <a:r>
              <a:rPr lang="en-GB" b="1" dirty="0"/>
              <a:t> </a:t>
            </a:r>
            <a:r>
              <a:rPr lang="en-GB" b="1" dirty="0" err="1"/>
              <a:t>bạn</a:t>
            </a:r>
            <a:r>
              <a:rPr lang="en-GB" b="1" dirty="0"/>
              <a:t> </a:t>
            </a:r>
            <a:r>
              <a:rPr lang="en-GB" b="1" dirty="0" err="1"/>
              <a:t>đã</a:t>
            </a:r>
            <a:r>
              <a:rPr lang="en-GB" b="1" dirty="0"/>
              <a:t> </a:t>
            </a:r>
            <a:r>
              <a:rPr lang="en-GB" b="1" dirty="0" err="1"/>
              <a:t>bỏ</a:t>
            </a:r>
            <a:r>
              <a:rPr lang="en-GB" b="1" dirty="0"/>
              <a:t> qua.</a:t>
            </a:r>
          </a:p>
          <a:p>
            <a:r>
              <a:rPr lang="en-GB" b="1" dirty="0" err="1"/>
              <a:t>Workbreakdown</a:t>
            </a:r>
            <a:r>
              <a:rPr lang="en-GB" b="1" dirty="0"/>
              <a:t> structure </a:t>
            </a:r>
            <a:r>
              <a:rPr lang="en-GB" b="1" dirty="0" err="1"/>
              <a:t>mà</a:t>
            </a:r>
            <a:r>
              <a:rPr lang="en-GB" b="1" dirty="0"/>
              <a:t> </a:t>
            </a:r>
            <a:r>
              <a:rPr lang="en-GB" b="1" dirty="0" err="1"/>
              <a:t>bạn</a:t>
            </a:r>
            <a:r>
              <a:rPr lang="en-GB" b="1" dirty="0"/>
              <a:t> </a:t>
            </a:r>
            <a:r>
              <a:rPr lang="en-GB" b="1" dirty="0" err="1"/>
              <a:t>đã</a:t>
            </a:r>
            <a:r>
              <a:rPr lang="en-GB" b="1" dirty="0"/>
              <a:t> </a:t>
            </a:r>
            <a:r>
              <a:rPr lang="en-GB" b="1" dirty="0" err="1"/>
              <a:t>tạo</a:t>
            </a:r>
            <a:r>
              <a:rPr lang="en-GB" b="1" dirty="0"/>
              <a:t> </a:t>
            </a:r>
            <a:r>
              <a:rPr lang="en-GB" b="1" dirty="0" err="1"/>
              <a:t>trong</a:t>
            </a:r>
            <a:r>
              <a:rPr lang="en-GB" b="1" dirty="0"/>
              <a:t> Risk Plan Management </a:t>
            </a:r>
            <a:r>
              <a:rPr lang="en-GB" b="1" dirty="0" err="1"/>
              <a:t>là</a:t>
            </a:r>
            <a:r>
              <a:rPr lang="en-GB" b="1" dirty="0"/>
              <a:t> n</a:t>
            </a:r>
            <a:r>
              <a:rPr lang="vi-VN" b="1" dirty="0"/>
              <a:t>ơ</a:t>
            </a:r>
            <a:r>
              <a:rPr lang="en-GB" b="1" dirty="0" err="1"/>
              <a:t>i</a:t>
            </a:r>
            <a:r>
              <a:rPr lang="en-GB" b="1" dirty="0"/>
              <a:t> </a:t>
            </a:r>
            <a:r>
              <a:rPr lang="en-GB" b="1" dirty="0" err="1"/>
              <a:t>tốt</a:t>
            </a:r>
            <a:r>
              <a:rPr lang="en-GB" b="1" dirty="0"/>
              <a:t> </a:t>
            </a:r>
            <a:r>
              <a:rPr lang="en-GB" b="1" dirty="0" err="1"/>
              <a:t>nhất</a:t>
            </a:r>
            <a:r>
              <a:rPr lang="en-GB" b="1" dirty="0"/>
              <a:t> </a:t>
            </a:r>
            <a:r>
              <a:rPr lang="en-GB" b="1" dirty="0" err="1"/>
              <a:t>để</a:t>
            </a:r>
            <a:r>
              <a:rPr lang="en-GB" b="1" dirty="0"/>
              <a:t> </a:t>
            </a:r>
            <a:r>
              <a:rPr lang="en-GB" b="1" dirty="0" err="1"/>
              <a:t>bắt</a:t>
            </a:r>
            <a:r>
              <a:rPr lang="en-GB" b="1" dirty="0"/>
              <a:t> </a:t>
            </a:r>
            <a:r>
              <a:rPr lang="en-GB" b="1" dirty="0" err="1"/>
              <a:t>đầu</a:t>
            </a:r>
            <a:r>
              <a:rPr lang="en-GB" b="1" dirty="0"/>
              <a:t> </a:t>
            </a:r>
            <a:r>
              <a:rPr lang="en-GB" b="1" dirty="0" err="1"/>
              <a:t>cho</a:t>
            </a:r>
            <a:r>
              <a:rPr lang="en-GB" b="1" dirty="0"/>
              <a:t> checklist</a:t>
            </a:r>
          </a:p>
        </p:txBody>
      </p:sp>
      <p:sp>
        <p:nvSpPr>
          <p:cNvPr id="4" name="Slide Number Placeholder 3"/>
          <p:cNvSpPr>
            <a:spLocks noGrp="1"/>
          </p:cNvSpPr>
          <p:nvPr>
            <p:ph type="sldNum" sz="quarter" idx="5"/>
          </p:nvPr>
        </p:nvSpPr>
        <p:spPr/>
        <p:txBody>
          <a:bodyPr/>
          <a:lstStyle/>
          <a:p>
            <a:fld id="{53D78A92-0141-4330-8F3E-FAADFAC23844}" type="slidenum">
              <a:rPr lang="ru-RU" smtClean="0"/>
              <a:t>22</a:t>
            </a:fld>
            <a:endParaRPr lang="ru-RU" dirty="0"/>
          </a:p>
        </p:txBody>
      </p:sp>
    </p:spTree>
    <p:extLst>
      <p:ext uri="{BB962C8B-B14F-4D97-AF65-F5344CB8AC3E}">
        <p14:creationId xmlns:p14="http://schemas.microsoft.com/office/powerpoint/2010/main" val="3747656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Mặc</a:t>
            </a:r>
            <a:r>
              <a:rPr lang="en-GB" b="1" dirty="0"/>
              <a:t> </a:t>
            </a:r>
            <a:r>
              <a:rPr lang="en-GB" b="1" dirty="0" err="1"/>
              <a:t>dù</a:t>
            </a:r>
            <a:r>
              <a:rPr lang="en-GB" b="1" dirty="0"/>
              <a:t> </a:t>
            </a:r>
            <a:r>
              <a:rPr lang="en-GB" b="1" dirty="0" err="1"/>
              <a:t>việc</a:t>
            </a:r>
            <a:r>
              <a:rPr lang="en-GB" b="1" dirty="0"/>
              <a:t> </a:t>
            </a:r>
            <a:r>
              <a:rPr lang="en-GB" b="1" dirty="0" err="1"/>
              <a:t>thu</a:t>
            </a:r>
            <a:r>
              <a:rPr lang="en-GB" b="1" dirty="0"/>
              <a:t> </a:t>
            </a:r>
            <a:r>
              <a:rPr lang="en-GB" b="1" dirty="0" err="1"/>
              <a:t>thập</a:t>
            </a:r>
            <a:r>
              <a:rPr lang="en-GB" b="1" dirty="0"/>
              <a:t> </a:t>
            </a:r>
            <a:r>
              <a:rPr lang="en-GB" b="1" dirty="0" err="1"/>
              <a:t>dữ</a:t>
            </a:r>
            <a:r>
              <a:rPr lang="en-GB" b="1" dirty="0"/>
              <a:t> </a:t>
            </a:r>
            <a:r>
              <a:rPr lang="en-GB" b="1" dirty="0" err="1"/>
              <a:t>liệu</a:t>
            </a:r>
            <a:r>
              <a:rPr lang="en-GB" b="1" dirty="0"/>
              <a:t> (Gathering data) </a:t>
            </a:r>
            <a:r>
              <a:rPr lang="en-GB" b="1" dirty="0" err="1"/>
              <a:t>là</a:t>
            </a:r>
            <a:r>
              <a:rPr lang="en-GB" b="1" dirty="0"/>
              <a:t> </a:t>
            </a:r>
            <a:r>
              <a:rPr lang="en-GB" b="1" dirty="0" err="1"/>
              <a:t>phần</a:t>
            </a:r>
            <a:r>
              <a:rPr lang="en-GB" b="1" dirty="0"/>
              <a:t> </a:t>
            </a:r>
            <a:r>
              <a:rPr lang="en-GB" b="1" dirty="0" err="1"/>
              <a:t>lớn</a:t>
            </a:r>
            <a:r>
              <a:rPr lang="en-GB" b="1" dirty="0"/>
              <a:t> </a:t>
            </a:r>
            <a:r>
              <a:rPr lang="en-GB" b="1" dirty="0" err="1"/>
              <a:t>nhất</a:t>
            </a:r>
            <a:r>
              <a:rPr lang="en-GB" b="1" dirty="0"/>
              <a:t>(</a:t>
            </a:r>
            <a:r>
              <a:rPr lang="en-GB" b="1" dirty="0" err="1"/>
              <a:t>chủ</a:t>
            </a:r>
            <a:r>
              <a:rPr lang="en-GB" b="1" dirty="0"/>
              <a:t> </a:t>
            </a:r>
            <a:r>
              <a:rPr lang="en-GB" b="1" dirty="0" err="1"/>
              <a:t>yếu</a:t>
            </a:r>
            <a:r>
              <a:rPr lang="en-GB" b="1" dirty="0"/>
              <a:t>) </a:t>
            </a:r>
            <a:r>
              <a:rPr lang="en-GB" b="1" dirty="0" err="1"/>
              <a:t>trong</a:t>
            </a:r>
            <a:r>
              <a:rPr lang="en-GB" b="1" dirty="0"/>
              <a:t> </a:t>
            </a:r>
            <a:r>
              <a:rPr lang="en-GB" b="1" dirty="0" err="1"/>
              <a:t>việc</a:t>
            </a:r>
            <a:r>
              <a:rPr lang="en-GB" b="1" dirty="0"/>
              <a:t> </a:t>
            </a:r>
            <a:r>
              <a:rPr lang="en-GB" b="1" dirty="0" err="1"/>
              <a:t>xác</a:t>
            </a:r>
            <a:r>
              <a:rPr lang="en-GB" b="1" dirty="0"/>
              <a:t> </a:t>
            </a:r>
            <a:r>
              <a:rPr lang="en-GB" b="1" dirty="0" err="1"/>
              <a:t>định</a:t>
            </a:r>
            <a:r>
              <a:rPr lang="en-GB" b="1" dirty="0"/>
              <a:t> </a:t>
            </a:r>
            <a:r>
              <a:rPr lang="en-GB" b="1" dirty="0" err="1"/>
              <a:t>rủi</a:t>
            </a:r>
            <a:r>
              <a:rPr lang="en-GB" b="1" dirty="0"/>
              <a:t> </a:t>
            </a:r>
            <a:r>
              <a:rPr lang="en-GB" b="1" dirty="0" err="1"/>
              <a:t>ro</a:t>
            </a:r>
            <a:r>
              <a:rPr lang="en-GB" b="1" dirty="0"/>
              <a:t>, </a:t>
            </a:r>
            <a:r>
              <a:rPr lang="en-GB" b="1" dirty="0" err="1"/>
              <a:t>nh</a:t>
            </a:r>
            <a:r>
              <a:rPr lang="vi-VN" b="1" dirty="0"/>
              <a:t>ư</a:t>
            </a:r>
            <a:r>
              <a:rPr lang="en-GB" b="1" dirty="0"/>
              <a:t>ng </a:t>
            </a:r>
            <a:r>
              <a:rPr lang="en-GB" b="1" dirty="0" err="1"/>
              <a:t>nó</a:t>
            </a:r>
            <a:r>
              <a:rPr lang="en-GB" b="1" dirty="0"/>
              <a:t> </a:t>
            </a:r>
            <a:r>
              <a:rPr lang="en-GB" b="1" dirty="0" err="1"/>
              <a:t>không</a:t>
            </a:r>
            <a:r>
              <a:rPr lang="en-GB" b="1" dirty="0"/>
              <a:t> </a:t>
            </a:r>
            <a:r>
              <a:rPr lang="en-GB" b="1" dirty="0" err="1"/>
              <a:t>phải</a:t>
            </a:r>
            <a:r>
              <a:rPr lang="en-GB" b="1" dirty="0"/>
              <a:t> </a:t>
            </a:r>
            <a:r>
              <a:rPr lang="en-GB" b="1" dirty="0" err="1"/>
              <a:t>là</a:t>
            </a:r>
            <a:r>
              <a:rPr lang="en-GB" b="1" dirty="0"/>
              <a:t> </a:t>
            </a:r>
            <a:r>
              <a:rPr lang="en-GB" b="1" dirty="0" err="1"/>
              <a:t>một</a:t>
            </a:r>
            <a:r>
              <a:rPr lang="en-GB" b="1" dirty="0"/>
              <a:t> </a:t>
            </a:r>
            <a:r>
              <a:rPr lang="en-GB" b="1" dirty="0" err="1"/>
              <a:t>phần</a:t>
            </a:r>
            <a:r>
              <a:rPr lang="en-GB" b="1" dirty="0"/>
              <a:t> </a:t>
            </a:r>
            <a:r>
              <a:rPr lang="en-GB" b="1" dirty="0" err="1"/>
              <a:t>duy</a:t>
            </a:r>
            <a:r>
              <a:rPr lang="en-GB" b="1" dirty="0"/>
              <a:t> </a:t>
            </a:r>
            <a:r>
              <a:rPr lang="en-GB" b="1" dirty="0" err="1"/>
              <a:t>nhất</a:t>
            </a:r>
            <a:r>
              <a:rPr lang="en-GB" b="1" dirty="0"/>
              <a:t> </a:t>
            </a:r>
            <a:r>
              <a:rPr lang="en-GB" b="1" dirty="0" err="1"/>
              <a:t>của</a:t>
            </a:r>
            <a:r>
              <a:rPr lang="en-GB" b="1" dirty="0"/>
              <a:t> </a:t>
            </a:r>
            <a:r>
              <a:rPr lang="en-GB" b="1" dirty="0" err="1"/>
              <a:t>nó</a:t>
            </a:r>
            <a:r>
              <a:rPr lang="en-GB" b="1" dirty="0"/>
              <a:t>, </a:t>
            </a:r>
            <a:r>
              <a:rPr lang="en-GB" b="1" dirty="0" err="1"/>
              <a:t>có</a:t>
            </a:r>
            <a:r>
              <a:rPr lang="en-GB" b="1" dirty="0"/>
              <a:t> </a:t>
            </a:r>
            <a:r>
              <a:rPr lang="en-GB" b="1" dirty="0" err="1"/>
              <a:t>một</a:t>
            </a:r>
            <a:r>
              <a:rPr lang="en-GB" b="1" dirty="0"/>
              <a:t> </a:t>
            </a:r>
            <a:r>
              <a:rPr lang="en-GB" b="1" dirty="0" err="1"/>
              <a:t>số</a:t>
            </a:r>
            <a:r>
              <a:rPr lang="en-GB" b="1" dirty="0"/>
              <a:t> tool </a:t>
            </a:r>
            <a:r>
              <a:rPr lang="en-GB" b="1" dirty="0" err="1"/>
              <a:t>và</a:t>
            </a:r>
            <a:r>
              <a:rPr lang="en-GB" b="1" dirty="0"/>
              <a:t> </a:t>
            </a:r>
            <a:r>
              <a:rPr lang="en-GB" b="1" dirty="0" err="1"/>
              <a:t>kỹ</a:t>
            </a:r>
            <a:r>
              <a:rPr lang="en-GB" b="1" dirty="0"/>
              <a:t> </a:t>
            </a:r>
            <a:r>
              <a:rPr lang="en-GB" b="1" dirty="0" err="1"/>
              <a:t>thuật</a:t>
            </a:r>
            <a:r>
              <a:rPr lang="en-GB" b="1" dirty="0"/>
              <a:t> </a:t>
            </a:r>
            <a:r>
              <a:rPr lang="en-GB" b="1" dirty="0" err="1"/>
              <a:t>mà</a:t>
            </a:r>
            <a:r>
              <a:rPr lang="en-GB" b="1" dirty="0"/>
              <a:t> </a:t>
            </a:r>
            <a:r>
              <a:rPr lang="en-GB" b="1" dirty="0" err="1"/>
              <a:t>bạn</a:t>
            </a:r>
            <a:r>
              <a:rPr lang="en-GB" b="1" dirty="0"/>
              <a:t> </a:t>
            </a:r>
            <a:r>
              <a:rPr lang="en-GB" b="1" dirty="0" err="1"/>
              <a:t>có</a:t>
            </a:r>
            <a:r>
              <a:rPr lang="en-GB" b="1" dirty="0"/>
              <a:t> </a:t>
            </a:r>
            <a:r>
              <a:rPr lang="en-GB" b="1" dirty="0" err="1"/>
              <a:t>thể</a:t>
            </a:r>
            <a:r>
              <a:rPr lang="en-GB" b="1" dirty="0"/>
              <a:t> </a:t>
            </a:r>
            <a:r>
              <a:rPr lang="en-GB" b="1" dirty="0" err="1"/>
              <a:t>sử</a:t>
            </a:r>
            <a:r>
              <a:rPr lang="en-GB" b="1" dirty="0"/>
              <a:t> </a:t>
            </a:r>
            <a:r>
              <a:rPr lang="en-GB" b="1" dirty="0" err="1"/>
              <a:t>dụng</a:t>
            </a:r>
            <a:r>
              <a:rPr lang="en-GB" b="1" dirty="0"/>
              <a:t> </a:t>
            </a:r>
            <a:r>
              <a:rPr lang="en-GB" b="1" dirty="0" err="1"/>
              <a:t>để</a:t>
            </a:r>
            <a:r>
              <a:rPr lang="en-GB" b="1" dirty="0"/>
              <a:t> </a:t>
            </a:r>
            <a:r>
              <a:rPr lang="en-GB" b="1" dirty="0" err="1"/>
              <a:t>đảm</a:t>
            </a:r>
            <a:r>
              <a:rPr lang="en-GB" b="1" dirty="0"/>
              <a:t> </a:t>
            </a:r>
            <a:r>
              <a:rPr lang="en-GB" b="1" dirty="0" err="1"/>
              <a:t>bảo</a:t>
            </a:r>
            <a:r>
              <a:rPr lang="en-GB" b="1" dirty="0"/>
              <a:t> </a:t>
            </a:r>
            <a:r>
              <a:rPr lang="en-GB" b="1" dirty="0" err="1"/>
              <a:t>rằng</a:t>
            </a:r>
            <a:r>
              <a:rPr lang="en-GB" b="1" dirty="0"/>
              <a:t> </a:t>
            </a:r>
            <a:r>
              <a:rPr lang="en-GB" b="1" dirty="0" err="1"/>
              <a:t>bạn</a:t>
            </a:r>
            <a:r>
              <a:rPr lang="en-GB" b="1" dirty="0"/>
              <a:t> </a:t>
            </a:r>
            <a:r>
              <a:rPr lang="en-GB" b="1" dirty="0" err="1"/>
              <a:t>tìm</a:t>
            </a:r>
            <a:r>
              <a:rPr lang="en-GB" b="1" dirty="0"/>
              <a:t> đ</a:t>
            </a:r>
            <a:r>
              <a:rPr lang="vi-VN" b="1" dirty="0"/>
              <a:t>ư</a:t>
            </a:r>
            <a:r>
              <a:rPr lang="en-GB" b="1" dirty="0" err="1"/>
              <a:t>ợc</a:t>
            </a:r>
            <a:r>
              <a:rPr lang="en-GB" b="1" dirty="0"/>
              <a:t> </a:t>
            </a:r>
            <a:r>
              <a:rPr lang="en-GB" b="1" dirty="0" err="1"/>
              <a:t>một</a:t>
            </a:r>
            <a:r>
              <a:rPr lang="en-GB" b="1" dirty="0"/>
              <a:t> </a:t>
            </a:r>
            <a:r>
              <a:rPr lang="en-GB" b="1" dirty="0" err="1"/>
              <a:t>danh</a:t>
            </a:r>
            <a:r>
              <a:rPr lang="en-GB" b="1" dirty="0"/>
              <a:t> </a:t>
            </a:r>
            <a:r>
              <a:rPr lang="en-GB" b="1" dirty="0" err="1"/>
              <a:t>sách</a:t>
            </a:r>
            <a:r>
              <a:rPr lang="en-GB" b="1" dirty="0"/>
              <a:t> </a:t>
            </a:r>
            <a:r>
              <a:rPr lang="en-GB" b="1" dirty="0" err="1"/>
              <a:t>các</a:t>
            </a:r>
            <a:r>
              <a:rPr lang="en-GB" b="1" dirty="0"/>
              <a:t> </a:t>
            </a:r>
            <a:r>
              <a:rPr lang="en-GB" b="1" dirty="0" err="1"/>
              <a:t>rủi</a:t>
            </a:r>
            <a:r>
              <a:rPr lang="en-GB" b="1" dirty="0"/>
              <a:t> </a:t>
            </a:r>
            <a:r>
              <a:rPr lang="en-GB" b="1" dirty="0" err="1"/>
              <a:t>ro</a:t>
            </a:r>
            <a:r>
              <a:rPr lang="en-GB" b="1" dirty="0"/>
              <a:t> đ</a:t>
            </a:r>
            <a:r>
              <a:rPr lang="vi-VN" b="1" dirty="0"/>
              <a:t>ư</a:t>
            </a:r>
            <a:r>
              <a:rPr lang="en-GB" b="1" dirty="0" err="1"/>
              <a:t>ợc</a:t>
            </a:r>
            <a:r>
              <a:rPr lang="en-GB" b="1" dirty="0"/>
              <a:t> </a:t>
            </a:r>
            <a:r>
              <a:rPr lang="en-GB" b="1" dirty="0" err="1"/>
              <a:t>đặt</a:t>
            </a:r>
            <a:r>
              <a:rPr lang="en-GB" b="1" dirty="0"/>
              <a:t> </a:t>
            </a:r>
            <a:r>
              <a:rPr lang="en-GB" b="1" dirty="0" err="1"/>
              <a:t>cùng</a:t>
            </a:r>
            <a:r>
              <a:rPr lang="en-GB" b="1" dirty="0"/>
              <a:t> </a:t>
            </a:r>
            <a:r>
              <a:rPr lang="en-GB" b="1" dirty="0" err="1"/>
              <a:t>nhau</a:t>
            </a:r>
            <a:r>
              <a:rPr lang="en-GB" b="1" dirty="0"/>
              <a:t> </a:t>
            </a:r>
            <a:r>
              <a:rPr lang="en-GB" b="1" dirty="0" err="1"/>
              <a:t>có</a:t>
            </a:r>
            <a:r>
              <a:rPr lang="en-GB" b="1" dirty="0"/>
              <a:t> </a:t>
            </a:r>
            <a:r>
              <a:rPr lang="en-GB" b="1" dirty="0" err="1"/>
              <a:t>càng</a:t>
            </a:r>
            <a:r>
              <a:rPr lang="en-GB" b="1" dirty="0"/>
              <a:t> </a:t>
            </a:r>
            <a:r>
              <a:rPr lang="en-GB" b="1" dirty="0" err="1"/>
              <a:t>nhiều</a:t>
            </a:r>
            <a:r>
              <a:rPr lang="en-GB" b="1" dirty="0"/>
              <a:t> </a:t>
            </a:r>
            <a:r>
              <a:rPr lang="en-GB" b="1" dirty="0" err="1"/>
              <a:t>rủi</a:t>
            </a:r>
            <a:r>
              <a:rPr lang="en-GB" b="1" dirty="0"/>
              <a:t> </a:t>
            </a:r>
            <a:r>
              <a:rPr lang="en-GB" b="1" dirty="0" err="1"/>
              <a:t>ro</a:t>
            </a:r>
            <a:r>
              <a:rPr lang="en-GB" b="1" dirty="0"/>
              <a:t> </a:t>
            </a:r>
            <a:r>
              <a:rPr lang="en-GB" b="1" dirty="0" err="1"/>
              <a:t>càng</a:t>
            </a:r>
            <a:r>
              <a:rPr lang="en-GB" b="1" dirty="0"/>
              <a:t> </a:t>
            </a:r>
            <a:r>
              <a:rPr lang="en-GB" b="1" dirty="0" err="1"/>
              <a:t>tốt</a:t>
            </a:r>
            <a:r>
              <a:rPr lang="en-GB" b="1" dirty="0"/>
              <a:t>. </a:t>
            </a:r>
            <a:r>
              <a:rPr lang="en-GB" b="1" dirty="0" err="1"/>
              <a:t>Vì</a:t>
            </a:r>
            <a:r>
              <a:rPr lang="en-GB" b="1" dirty="0"/>
              <a:t> </a:t>
            </a:r>
            <a:r>
              <a:rPr lang="en-GB" b="1" dirty="0" err="1"/>
              <a:t>khi</a:t>
            </a:r>
            <a:r>
              <a:rPr lang="en-GB" b="1" dirty="0"/>
              <a:t> </a:t>
            </a:r>
            <a:r>
              <a:rPr lang="en-GB" b="1" dirty="0" err="1"/>
              <a:t>bạn</a:t>
            </a:r>
            <a:r>
              <a:rPr lang="en-GB" b="1" dirty="0"/>
              <a:t> </a:t>
            </a:r>
            <a:r>
              <a:rPr lang="en-GB" b="1" dirty="0" err="1"/>
              <a:t>biết</a:t>
            </a:r>
            <a:r>
              <a:rPr lang="en-GB" b="1" dirty="0"/>
              <a:t> đ</a:t>
            </a:r>
            <a:r>
              <a:rPr lang="vi-VN" b="1" dirty="0"/>
              <a:t>ư</a:t>
            </a:r>
            <a:r>
              <a:rPr lang="en-GB" b="1" dirty="0" err="1"/>
              <a:t>ợc</a:t>
            </a:r>
            <a:r>
              <a:rPr lang="en-GB" b="1" dirty="0"/>
              <a:t> </a:t>
            </a:r>
            <a:r>
              <a:rPr lang="en-GB" b="1" dirty="0" err="1"/>
              <a:t>nhiều</a:t>
            </a:r>
            <a:r>
              <a:rPr lang="en-GB" b="1" dirty="0"/>
              <a:t> </a:t>
            </a:r>
            <a:r>
              <a:rPr lang="en-GB" b="1" dirty="0" err="1"/>
              <a:t>rủi</a:t>
            </a:r>
            <a:r>
              <a:rPr lang="en-GB" b="1" dirty="0"/>
              <a:t> </a:t>
            </a:r>
            <a:r>
              <a:rPr lang="en-GB" b="1" dirty="0" err="1"/>
              <a:t>ro</a:t>
            </a:r>
            <a:r>
              <a:rPr lang="en-GB" b="1" dirty="0"/>
              <a:t> </a:t>
            </a:r>
            <a:r>
              <a:rPr lang="en-GB" b="1" dirty="0" err="1"/>
              <a:t>có</a:t>
            </a:r>
            <a:r>
              <a:rPr lang="en-GB" b="1" dirty="0"/>
              <a:t> </a:t>
            </a:r>
            <a:r>
              <a:rPr lang="en-GB" b="1" dirty="0" err="1"/>
              <a:t>thể</a:t>
            </a:r>
            <a:r>
              <a:rPr lang="en-GB" b="1" dirty="0"/>
              <a:t> </a:t>
            </a:r>
            <a:r>
              <a:rPr lang="en-GB" b="1" dirty="0" err="1"/>
              <a:t>xảy</a:t>
            </a:r>
            <a:r>
              <a:rPr lang="en-GB" b="1" dirty="0"/>
              <a:t> </a:t>
            </a:r>
            <a:r>
              <a:rPr lang="en-GB" b="1" dirty="0" err="1"/>
              <a:t>ra</a:t>
            </a:r>
            <a:r>
              <a:rPr lang="en-GB" b="1" dirty="0"/>
              <a:t> </a:t>
            </a:r>
            <a:r>
              <a:rPr lang="en-GB" b="1" dirty="0" err="1"/>
              <a:t>bên</a:t>
            </a:r>
            <a:r>
              <a:rPr lang="en-GB" b="1" dirty="0"/>
              <a:t> </a:t>
            </a:r>
            <a:r>
              <a:rPr lang="en-GB" b="1" dirty="0" err="1"/>
              <a:t>trong</a:t>
            </a:r>
            <a:r>
              <a:rPr lang="en-GB" b="1" dirty="0"/>
              <a:t> </a:t>
            </a:r>
            <a:r>
              <a:rPr lang="en-GB" b="1" dirty="0" err="1"/>
              <a:t>dự</a:t>
            </a:r>
            <a:r>
              <a:rPr lang="en-GB" b="1" dirty="0"/>
              <a:t> </a:t>
            </a:r>
            <a:r>
              <a:rPr lang="en-GB" b="1" dirty="0" err="1"/>
              <a:t>án</a:t>
            </a:r>
            <a:r>
              <a:rPr lang="en-GB" b="1" dirty="0"/>
              <a:t> </a:t>
            </a:r>
            <a:r>
              <a:rPr lang="en-GB" b="1" dirty="0" err="1"/>
              <a:t>của</a:t>
            </a:r>
            <a:r>
              <a:rPr lang="en-GB" b="1" dirty="0"/>
              <a:t> </a:t>
            </a:r>
            <a:r>
              <a:rPr lang="en-GB" b="1" dirty="0" err="1"/>
              <a:t>bạn</a:t>
            </a:r>
            <a:r>
              <a:rPr lang="en-GB" b="1" dirty="0"/>
              <a:t> </a:t>
            </a:r>
            <a:r>
              <a:rPr lang="en-GB" b="1" dirty="0" err="1"/>
              <a:t>thì</a:t>
            </a:r>
            <a:r>
              <a:rPr lang="en-GB" b="1" dirty="0"/>
              <a:t> </a:t>
            </a:r>
            <a:r>
              <a:rPr lang="en-GB" b="1" dirty="0" err="1"/>
              <a:t>bạn</a:t>
            </a:r>
            <a:r>
              <a:rPr lang="en-GB" b="1" dirty="0"/>
              <a:t> </a:t>
            </a:r>
            <a:r>
              <a:rPr lang="en-GB" b="1" dirty="0" err="1"/>
              <a:t>có</a:t>
            </a:r>
            <a:r>
              <a:rPr lang="en-GB" b="1" dirty="0"/>
              <a:t> </a:t>
            </a:r>
            <a:r>
              <a:rPr lang="en-GB" b="1" dirty="0" err="1"/>
              <a:t>thể</a:t>
            </a:r>
            <a:r>
              <a:rPr lang="en-GB" b="1" dirty="0"/>
              <a:t> </a:t>
            </a:r>
            <a:r>
              <a:rPr lang="en-GB" b="1" dirty="0" err="1"/>
              <a:t>xử</a:t>
            </a:r>
            <a:r>
              <a:rPr lang="en-GB" b="1" dirty="0"/>
              <a:t> </a:t>
            </a:r>
            <a:r>
              <a:rPr lang="en-GB" b="1" dirty="0" err="1"/>
              <a:t>lý</a:t>
            </a:r>
            <a:r>
              <a:rPr lang="en-GB" b="1" dirty="0"/>
              <a:t> đ</a:t>
            </a:r>
            <a:r>
              <a:rPr lang="vi-VN" b="1" dirty="0"/>
              <a:t>ư</a:t>
            </a:r>
            <a:r>
              <a:rPr lang="en-GB" b="1" dirty="0" err="1"/>
              <a:t>ợc</a:t>
            </a:r>
            <a:r>
              <a:rPr lang="en-GB" b="1" dirty="0"/>
              <a:t> </a:t>
            </a:r>
            <a:r>
              <a:rPr lang="en-GB" b="1" dirty="0" err="1"/>
              <a:t>những</a:t>
            </a:r>
            <a:r>
              <a:rPr lang="en-GB" b="1" dirty="0"/>
              <a:t> </a:t>
            </a:r>
            <a:r>
              <a:rPr lang="en-GB" b="1" dirty="0" err="1"/>
              <a:t>bất</a:t>
            </a:r>
            <a:r>
              <a:rPr lang="en-GB" b="1" dirty="0"/>
              <a:t> </a:t>
            </a:r>
            <a:r>
              <a:rPr lang="en-GB" b="1" dirty="0" err="1"/>
              <a:t>ngờ</a:t>
            </a:r>
            <a:r>
              <a:rPr lang="en-GB" b="1" dirty="0"/>
              <a:t> </a:t>
            </a:r>
            <a:r>
              <a:rPr lang="en-GB" b="1" dirty="0" err="1"/>
              <a:t>mà</a:t>
            </a:r>
            <a:r>
              <a:rPr lang="en-GB" b="1" dirty="0"/>
              <a:t> </a:t>
            </a:r>
            <a:r>
              <a:rPr lang="en-GB" b="1" dirty="0" err="1"/>
              <a:t>chúng</a:t>
            </a:r>
            <a:r>
              <a:rPr lang="en-GB" b="1" dirty="0"/>
              <a:t> </a:t>
            </a:r>
            <a:r>
              <a:rPr lang="en-GB" b="1" dirty="0" err="1"/>
              <a:t>đem</a:t>
            </a:r>
            <a:r>
              <a:rPr lang="en-GB" b="1" dirty="0"/>
              <a:t> </a:t>
            </a:r>
            <a:r>
              <a:rPr lang="en-GB" b="1" dirty="0" err="1"/>
              <a:t>lại</a:t>
            </a:r>
            <a:r>
              <a:rPr lang="en-GB" b="1" dirty="0"/>
              <a:t> </a:t>
            </a:r>
            <a:r>
              <a:rPr lang="en-GB" b="1" dirty="0" err="1"/>
              <a:t>trong</a:t>
            </a:r>
            <a:r>
              <a:rPr lang="en-GB" b="1" dirty="0"/>
              <a:t> </a:t>
            </a:r>
            <a:r>
              <a:rPr lang="en-GB" b="1" dirty="0" err="1"/>
              <a:t>dự</a:t>
            </a:r>
            <a:r>
              <a:rPr lang="en-GB" b="1" dirty="0"/>
              <a:t> </a:t>
            </a:r>
            <a:r>
              <a:rPr lang="en-GB" b="1" dirty="0" err="1"/>
              <a:t>án</a:t>
            </a:r>
            <a:r>
              <a:rPr lang="en-GB" b="1" dirty="0"/>
              <a:t> </a:t>
            </a:r>
            <a:r>
              <a:rPr lang="en-GB" b="1" dirty="0" err="1"/>
              <a:t>của</a:t>
            </a:r>
            <a:r>
              <a:rPr lang="en-GB" b="1" dirty="0"/>
              <a:t> </a:t>
            </a:r>
            <a:r>
              <a:rPr lang="en-GB" b="1" dirty="0" err="1"/>
              <a:t>bạn</a:t>
            </a:r>
            <a:endParaRPr lang="en-GB" b="1" dirty="0"/>
          </a:p>
        </p:txBody>
      </p:sp>
      <p:sp>
        <p:nvSpPr>
          <p:cNvPr id="4" name="Slide Number Placeholder 3"/>
          <p:cNvSpPr>
            <a:spLocks noGrp="1"/>
          </p:cNvSpPr>
          <p:nvPr>
            <p:ph type="sldNum" sz="quarter" idx="5"/>
          </p:nvPr>
        </p:nvSpPr>
        <p:spPr/>
        <p:txBody>
          <a:bodyPr/>
          <a:lstStyle/>
          <a:p>
            <a:fld id="{53D78A92-0141-4330-8F3E-FAADFAC23844}" type="slidenum">
              <a:rPr lang="ru-RU" smtClean="0"/>
              <a:t>23</a:t>
            </a:fld>
            <a:endParaRPr lang="ru-RU" dirty="0"/>
          </a:p>
        </p:txBody>
      </p:sp>
    </p:spTree>
    <p:extLst>
      <p:ext uri="{BB962C8B-B14F-4D97-AF65-F5344CB8AC3E}">
        <p14:creationId xmlns:p14="http://schemas.microsoft.com/office/powerpoint/2010/main" val="2280745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t>
            </a:r>
            <a:r>
              <a:rPr lang="en-GB" b="1" dirty="0" err="1"/>
              <a:t>Phân</a:t>
            </a:r>
            <a:r>
              <a:rPr lang="en-GB" b="1" dirty="0"/>
              <a:t> </a:t>
            </a:r>
            <a:r>
              <a:rPr lang="en-GB" b="1" dirty="0" err="1"/>
              <a:t>tích</a:t>
            </a:r>
            <a:r>
              <a:rPr lang="en-GB" b="1" dirty="0"/>
              <a:t> document:</a:t>
            </a:r>
            <a:r>
              <a:rPr lang="en-GB" dirty="0"/>
              <a:t> is when you look at plans, requirements, documents from your organizational process assets, and any other relevant documents that you can find to squeeze every possible risk out of them.</a:t>
            </a:r>
          </a:p>
          <a:p>
            <a:endParaRPr lang="en-GB" b="1" dirty="0"/>
          </a:p>
          <a:p>
            <a:r>
              <a:rPr lang="en-GB" b="1" dirty="0"/>
              <a:t>*</a:t>
            </a:r>
            <a:r>
              <a:rPr lang="en-GB" b="1" dirty="0" err="1"/>
              <a:t>Xác</a:t>
            </a:r>
            <a:r>
              <a:rPr lang="en-GB" b="1" dirty="0"/>
              <a:t> </a:t>
            </a:r>
            <a:r>
              <a:rPr lang="en-GB" b="1" dirty="0" err="1"/>
              <a:t>định</a:t>
            </a:r>
            <a:r>
              <a:rPr lang="en-GB" b="1" dirty="0"/>
              <a:t> </a:t>
            </a:r>
            <a:r>
              <a:rPr lang="en-GB" b="1" dirty="0" err="1"/>
              <a:t>nguyên</a:t>
            </a:r>
            <a:r>
              <a:rPr lang="en-GB" b="1" dirty="0"/>
              <a:t> </a:t>
            </a:r>
            <a:r>
              <a:rPr lang="en-GB" b="1" dirty="0" err="1"/>
              <a:t>nhân</a:t>
            </a:r>
            <a:r>
              <a:rPr lang="en-GB" b="1" dirty="0"/>
              <a:t> </a:t>
            </a:r>
            <a:r>
              <a:rPr lang="en-GB" b="1" dirty="0" err="1"/>
              <a:t>chính</a:t>
            </a:r>
            <a:endParaRPr lang="en-GB" b="1" dirty="0"/>
          </a:p>
          <a:p>
            <a:endParaRPr lang="en-GB" b="1" dirty="0"/>
          </a:p>
          <a:p>
            <a:r>
              <a:rPr lang="en-GB" b="1" dirty="0"/>
              <a:t>*</a:t>
            </a:r>
            <a:r>
              <a:rPr lang="en-GB" b="1" dirty="0" err="1"/>
              <a:t>Phân</a:t>
            </a:r>
            <a:r>
              <a:rPr lang="en-GB" b="1" dirty="0"/>
              <a:t> </a:t>
            </a:r>
            <a:r>
              <a:rPr lang="en-GB" b="1" dirty="0" err="1"/>
              <a:t>tích</a:t>
            </a:r>
            <a:r>
              <a:rPr lang="en-GB" b="1" dirty="0"/>
              <a:t> </a:t>
            </a:r>
            <a:r>
              <a:rPr lang="en-GB" b="1" dirty="0" err="1"/>
              <a:t>sự</a:t>
            </a:r>
            <a:r>
              <a:rPr lang="en-GB" b="1" dirty="0"/>
              <a:t> </a:t>
            </a:r>
            <a:r>
              <a:rPr lang="en-GB" b="1" dirty="0" err="1"/>
              <a:t>làm</a:t>
            </a:r>
            <a:r>
              <a:rPr lang="en-GB" b="1" dirty="0"/>
              <a:t> </a:t>
            </a:r>
            <a:r>
              <a:rPr lang="en-GB" b="1" dirty="0" err="1"/>
              <a:t>việc</a:t>
            </a:r>
            <a:r>
              <a:rPr lang="en-GB" b="1" dirty="0"/>
              <a:t> </a:t>
            </a:r>
            <a:r>
              <a:rPr lang="en-GB" b="1" dirty="0" err="1"/>
              <a:t>chăm</a:t>
            </a:r>
            <a:r>
              <a:rPr lang="en-GB" b="1" dirty="0"/>
              <a:t> </a:t>
            </a:r>
            <a:r>
              <a:rPr lang="en-GB" b="1" dirty="0" err="1"/>
              <a:t>chỉ</a:t>
            </a:r>
            <a:r>
              <a:rPr lang="en-GB" b="1" dirty="0"/>
              <a:t>: </a:t>
            </a:r>
            <a:r>
              <a:rPr lang="en-GB" b="0" dirty="0"/>
              <a:t>Cho </a:t>
            </a:r>
            <a:r>
              <a:rPr lang="en-GB" b="0" dirty="0" err="1"/>
              <a:t>phép</a:t>
            </a:r>
            <a:r>
              <a:rPr lang="en-GB" b="0" dirty="0"/>
              <a:t> </a:t>
            </a:r>
            <a:r>
              <a:rPr lang="en-GB" b="0" dirty="0" err="1"/>
              <a:t>bạn</a:t>
            </a:r>
            <a:r>
              <a:rPr lang="en-GB" b="0" dirty="0"/>
              <a:t> </a:t>
            </a:r>
            <a:r>
              <a:rPr lang="en-GB" b="0" dirty="0" err="1"/>
              <a:t>phân</a:t>
            </a:r>
            <a:r>
              <a:rPr lang="en-GB" b="0" dirty="0"/>
              <a:t> </a:t>
            </a:r>
            <a:r>
              <a:rPr lang="en-GB" b="0" dirty="0" err="1"/>
              <a:t>tích</a:t>
            </a:r>
            <a:r>
              <a:rPr lang="en-GB" b="0" dirty="0"/>
              <a:t> </a:t>
            </a:r>
            <a:r>
              <a:rPr lang="en-GB" b="0" dirty="0" err="1"/>
              <a:t>điểm</a:t>
            </a:r>
            <a:r>
              <a:rPr lang="en-GB" b="0" dirty="0"/>
              <a:t> </a:t>
            </a:r>
            <a:r>
              <a:rPr lang="en-GB" b="0" dirty="0" err="1"/>
              <a:t>mạnh</a:t>
            </a:r>
            <a:r>
              <a:rPr lang="en-GB" b="0" dirty="0"/>
              <a:t>, </a:t>
            </a:r>
            <a:r>
              <a:rPr lang="en-GB" b="0" dirty="0" err="1"/>
              <a:t>yếu</a:t>
            </a:r>
            <a:r>
              <a:rPr lang="en-GB" b="0" dirty="0"/>
              <a:t>, c</a:t>
            </a:r>
            <a:r>
              <a:rPr lang="vi-VN" b="0" dirty="0"/>
              <a:t>ơ</a:t>
            </a:r>
            <a:r>
              <a:rPr lang="en-GB" b="0" dirty="0"/>
              <a:t> </a:t>
            </a:r>
            <a:r>
              <a:rPr lang="en-GB" b="0" dirty="0" err="1"/>
              <a:t>hội</a:t>
            </a:r>
            <a:r>
              <a:rPr lang="en-GB" b="0" dirty="0"/>
              <a:t> </a:t>
            </a:r>
            <a:r>
              <a:rPr lang="en-GB" b="0" dirty="0" err="1"/>
              <a:t>và</a:t>
            </a:r>
            <a:r>
              <a:rPr lang="en-GB" b="0" dirty="0"/>
              <a:t> </a:t>
            </a:r>
            <a:r>
              <a:rPr lang="en-GB" b="0" dirty="0" err="1"/>
              <a:t>mối</a:t>
            </a:r>
            <a:r>
              <a:rPr lang="en-GB" b="0" dirty="0"/>
              <a:t> </a:t>
            </a:r>
            <a:r>
              <a:rPr lang="en-GB" b="0" dirty="0" err="1"/>
              <a:t>đe</a:t>
            </a:r>
            <a:r>
              <a:rPr lang="en-GB" b="0" dirty="0"/>
              <a:t> </a:t>
            </a:r>
            <a:r>
              <a:rPr lang="en-GB" b="0" dirty="0" err="1"/>
              <a:t>dọa</a:t>
            </a:r>
            <a:r>
              <a:rPr lang="en-GB" b="0" dirty="0"/>
              <a:t>. </a:t>
            </a:r>
            <a:r>
              <a:rPr lang="en-GB" b="0" dirty="0" err="1"/>
              <a:t>Bạn</a:t>
            </a:r>
            <a:r>
              <a:rPr lang="en-GB" b="0" dirty="0"/>
              <a:t> </a:t>
            </a:r>
            <a:r>
              <a:rPr lang="en-GB" b="0" dirty="0" err="1"/>
              <a:t>sẽ</a:t>
            </a:r>
            <a:r>
              <a:rPr lang="en-GB" b="0" dirty="0"/>
              <a:t> </a:t>
            </a:r>
            <a:r>
              <a:rPr lang="en-GB" b="0" dirty="0" err="1"/>
              <a:t>bắt</a:t>
            </a:r>
            <a:r>
              <a:rPr lang="en-GB" b="0" dirty="0"/>
              <a:t> </a:t>
            </a:r>
            <a:r>
              <a:rPr lang="en-GB" b="0" dirty="0" err="1"/>
              <a:t>đầu</a:t>
            </a:r>
            <a:r>
              <a:rPr lang="en-GB" b="0" dirty="0"/>
              <a:t> </a:t>
            </a:r>
            <a:r>
              <a:rPr lang="en-GB" b="0" dirty="0" err="1"/>
              <a:t>việc</a:t>
            </a:r>
            <a:r>
              <a:rPr lang="en-GB" b="0" dirty="0"/>
              <a:t> </a:t>
            </a:r>
            <a:r>
              <a:rPr lang="en-GB" b="0" dirty="0" err="1"/>
              <a:t>phân</a:t>
            </a:r>
            <a:r>
              <a:rPr lang="en-GB" b="0" dirty="0"/>
              <a:t> </a:t>
            </a:r>
            <a:r>
              <a:rPr lang="en-GB" b="0" dirty="0" err="1"/>
              <a:t>tích</a:t>
            </a:r>
            <a:r>
              <a:rPr lang="en-GB" b="0" dirty="0"/>
              <a:t> </a:t>
            </a:r>
            <a:r>
              <a:rPr lang="en-GB" b="0" dirty="0" err="1"/>
              <a:t>điểm</a:t>
            </a:r>
            <a:r>
              <a:rPr lang="en-GB" b="0" dirty="0"/>
              <a:t> </a:t>
            </a:r>
            <a:r>
              <a:rPr lang="en-GB" b="0" dirty="0" err="1"/>
              <a:t>mạnh</a:t>
            </a:r>
            <a:r>
              <a:rPr lang="en-GB" b="0" dirty="0"/>
              <a:t>, </a:t>
            </a:r>
            <a:r>
              <a:rPr lang="en-GB" b="0" dirty="0" err="1"/>
              <a:t>yếu</a:t>
            </a:r>
            <a:r>
              <a:rPr lang="en-GB" b="0" dirty="0"/>
              <a:t>, </a:t>
            </a:r>
            <a:r>
              <a:rPr lang="en-GB" b="0" dirty="0" err="1"/>
              <a:t>sau</a:t>
            </a:r>
            <a:r>
              <a:rPr lang="en-GB" b="0" dirty="0"/>
              <a:t> </a:t>
            </a:r>
            <a:r>
              <a:rPr lang="en-GB" b="0" dirty="0" err="1"/>
              <a:t>đó</a:t>
            </a:r>
            <a:r>
              <a:rPr lang="en-GB" b="0" dirty="0"/>
              <a:t> </a:t>
            </a:r>
            <a:r>
              <a:rPr lang="en-GB" b="0" dirty="0" err="1"/>
              <a:t>bạn</a:t>
            </a:r>
            <a:r>
              <a:rPr lang="en-GB" b="0" dirty="0"/>
              <a:t> </a:t>
            </a:r>
            <a:r>
              <a:rPr lang="en-GB" b="0" dirty="0" err="1"/>
              <a:t>kiểm</a:t>
            </a:r>
            <a:r>
              <a:rPr lang="en-GB" b="0" dirty="0"/>
              <a:t> </a:t>
            </a:r>
            <a:r>
              <a:rPr lang="en-GB" b="0" dirty="0" err="1"/>
              <a:t>tra</a:t>
            </a:r>
            <a:r>
              <a:rPr lang="en-GB" b="0" dirty="0"/>
              <a:t> </a:t>
            </a:r>
            <a:r>
              <a:rPr lang="en-GB" b="0" dirty="0" err="1"/>
              <a:t>các</a:t>
            </a:r>
            <a:r>
              <a:rPr lang="en-GB" b="0" dirty="0"/>
              <a:t> </a:t>
            </a:r>
            <a:r>
              <a:rPr lang="en-GB" b="0" dirty="0" err="1"/>
              <a:t>điểm</a:t>
            </a:r>
            <a:r>
              <a:rPr lang="en-GB" b="0" dirty="0"/>
              <a:t> </a:t>
            </a:r>
            <a:r>
              <a:rPr lang="en-GB" b="0" dirty="0" err="1"/>
              <a:t>mạnh</a:t>
            </a:r>
            <a:r>
              <a:rPr lang="en-GB" b="0" dirty="0"/>
              <a:t> </a:t>
            </a:r>
            <a:r>
              <a:rPr lang="en-GB" b="0" dirty="0" err="1"/>
              <a:t>để</a:t>
            </a:r>
            <a:r>
              <a:rPr lang="en-GB" b="0" dirty="0"/>
              <a:t> </a:t>
            </a:r>
            <a:r>
              <a:rPr lang="en-GB" b="0" dirty="0" err="1"/>
              <a:t>tìm</a:t>
            </a:r>
            <a:r>
              <a:rPr lang="en-GB" b="0" dirty="0"/>
              <a:t> </a:t>
            </a:r>
            <a:r>
              <a:rPr lang="en-GB" b="0" dirty="0" err="1"/>
              <a:t>ra</a:t>
            </a:r>
            <a:r>
              <a:rPr lang="en-GB" b="0" dirty="0"/>
              <a:t> </a:t>
            </a:r>
            <a:r>
              <a:rPr lang="en-GB" b="0" dirty="0" err="1"/>
              <a:t>các</a:t>
            </a:r>
            <a:r>
              <a:rPr lang="en-GB" b="0" dirty="0"/>
              <a:t> c</a:t>
            </a:r>
            <a:r>
              <a:rPr lang="vi-VN" b="0" dirty="0"/>
              <a:t>ơ</a:t>
            </a:r>
            <a:r>
              <a:rPr lang="en-GB" b="0" dirty="0"/>
              <a:t> </a:t>
            </a:r>
            <a:r>
              <a:rPr lang="en-GB" b="0" dirty="0" err="1"/>
              <a:t>hội</a:t>
            </a:r>
            <a:r>
              <a:rPr lang="en-GB" b="0" dirty="0"/>
              <a:t> </a:t>
            </a:r>
            <a:r>
              <a:rPr lang="en-GB" b="0" dirty="0" err="1"/>
              <a:t>và</a:t>
            </a:r>
            <a:r>
              <a:rPr lang="en-GB" b="0" dirty="0"/>
              <a:t> </a:t>
            </a:r>
            <a:r>
              <a:rPr lang="en-GB" b="0" dirty="0" err="1"/>
              <a:t>điểm</a:t>
            </a:r>
            <a:r>
              <a:rPr lang="en-GB" b="0" dirty="0"/>
              <a:t> </a:t>
            </a:r>
            <a:r>
              <a:rPr lang="en-GB" b="0" dirty="0" err="1"/>
              <a:t>yếu</a:t>
            </a:r>
            <a:r>
              <a:rPr lang="en-GB" b="0" dirty="0"/>
              <a:t> </a:t>
            </a:r>
            <a:r>
              <a:rPr lang="en-GB" b="0" dirty="0" err="1"/>
              <a:t>để</a:t>
            </a:r>
            <a:r>
              <a:rPr lang="en-GB" b="0" dirty="0"/>
              <a:t> </a:t>
            </a:r>
            <a:r>
              <a:rPr lang="en-GB" b="0" dirty="0" err="1"/>
              <a:t>xác</a:t>
            </a:r>
            <a:r>
              <a:rPr lang="en-GB" b="0" dirty="0"/>
              <a:t> </a:t>
            </a:r>
            <a:r>
              <a:rPr lang="en-GB" b="0" dirty="0" err="1"/>
              <a:t>định</a:t>
            </a:r>
            <a:r>
              <a:rPr lang="en-GB" b="0" dirty="0"/>
              <a:t> </a:t>
            </a:r>
            <a:r>
              <a:rPr lang="en-GB" b="0" dirty="0" err="1"/>
              <a:t>mối</a:t>
            </a:r>
            <a:r>
              <a:rPr lang="en-GB" b="0" dirty="0"/>
              <a:t> </a:t>
            </a:r>
            <a:r>
              <a:rPr lang="en-GB" b="0" dirty="0" err="1"/>
              <a:t>đe</a:t>
            </a:r>
            <a:r>
              <a:rPr lang="en-GB" b="0" dirty="0"/>
              <a:t> </a:t>
            </a:r>
            <a:r>
              <a:rPr lang="en-GB" b="0" dirty="0" err="1"/>
              <a:t>dọa</a:t>
            </a:r>
            <a:r>
              <a:rPr lang="en-GB" b="0" dirty="0"/>
              <a:t> </a:t>
            </a:r>
            <a:r>
              <a:rPr lang="en-GB" b="0" dirty="0" err="1"/>
              <a:t>đối</a:t>
            </a:r>
            <a:r>
              <a:rPr lang="en-GB" b="0" dirty="0"/>
              <a:t> </a:t>
            </a:r>
            <a:r>
              <a:rPr lang="en-GB" b="0" dirty="0" err="1"/>
              <a:t>với</a:t>
            </a:r>
            <a:r>
              <a:rPr lang="en-GB" b="0" dirty="0"/>
              <a:t> </a:t>
            </a:r>
            <a:r>
              <a:rPr lang="en-GB" b="0" dirty="0" err="1"/>
              <a:t>dự</a:t>
            </a:r>
            <a:r>
              <a:rPr lang="en-GB" b="0" dirty="0"/>
              <a:t> </a:t>
            </a:r>
            <a:r>
              <a:rPr lang="en-GB" b="0" dirty="0" err="1"/>
              <a:t>án</a:t>
            </a:r>
            <a:r>
              <a:rPr lang="en-GB" b="0" dirty="0"/>
              <a:t>.</a:t>
            </a:r>
          </a:p>
          <a:p>
            <a:endParaRPr lang="en-GB" b="0" dirty="0"/>
          </a:p>
          <a:p>
            <a:r>
              <a:rPr lang="en-GB" b="1" dirty="0"/>
              <a:t>*</a:t>
            </a:r>
            <a:r>
              <a:rPr lang="en-GB" b="1" dirty="0" err="1"/>
              <a:t>Giả</a:t>
            </a:r>
            <a:r>
              <a:rPr lang="en-GB" b="1" dirty="0"/>
              <a:t> </a:t>
            </a:r>
            <a:r>
              <a:rPr lang="en-GB" b="1" dirty="0" err="1"/>
              <a:t>định</a:t>
            </a:r>
            <a:r>
              <a:rPr lang="en-GB" b="1" dirty="0"/>
              <a:t> </a:t>
            </a:r>
            <a:r>
              <a:rPr lang="en-GB" b="1" dirty="0" err="1"/>
              <a:t>và</a:t>
            </a:r>
            <a:r>
              <a:rPr lang="en-GB" b="1" dirty="0"/>
              <a:t> </a:t>
            </a:r>
            <a:r>
              <a:rPr lang="en-GB" b="1" dirty="0" err="1"/>
              <a:t>phân</a:t>
            </a:r>
            <a:r>
              <a:rPr lang="en-GB" b="1" dirty="0"/>
              <a:t> </a:t>
            </a:r>
            <a:r>
              <a:rPr lang="en-GB" b="1" dirty="0" err="1"/>
              <a:t>tích</a:t>
            </a:r>
            <a:r>
              <a:rPr lang="en-GB" b="1" dirty="0"/>
              <a:t> </a:t>
            </a:r>
            <a:r>
              <a:rPr lang="en-GB" b="1" dirty="0" err="1"/>
              <a:t>các</a:t>
            </a:r>
            <a:r>
              <a:rPr lang="en-GB" b="1" dirty="0"/>
              <a:t> rang </a:t>
            </a:r>
            <a:r>
              <a:rPr lang="en-GB" b="1" dirty="0" err="1"/>
              <a:t>buộc</a:t>
            </a:r>
            <a:r>
              <a:rPr lang="en-GB" b="1" dirty="0"/>
              <a:t>:</a:t>
            </a:r>
          </a:p>
        </p:txBody>
      </p:sp>
      <p:sp>
        <p:nvSpPr>
          <p:cNvPr id="4" name="Slide Number Placeholder 3"/>
          <p:cNvSpPr>
            <a:spLocks noGrp="1"/>
          </p:cNvSpPr>
          <p:nvPr>
            <p:ph type="sldNum" sz="quarter" idx="5"/>
          </p:nvPr>
        </p:nvSpPr>
        <p:spPr/>
        <p:txBody>
          <a:bodyPr/>
          <a:lstStyle/>
          <a:p>
            <a:fld id="{53D78A92-0141-4330-8F3E-FAADFAC23844}" type="slidenum">
              <a:rPr lang="ru-RU" smtClean="0"/>
              <a:t>24</a:t>
            </a:fld>
            <a:endParaRPr lang="ru-RU" dirty="0"/>
          </a:p>
        </p:txBody>
      </p:sp>
    </p:spTree>
    <p:extLst>
      <p:ext uri="{BB962C8B-B14F-4D97-AF65-F5344CB8AC3E}">
        <p14:creationId xmlns:p14="http://schemas.microsoft.com/office/powerpoint/2010/main" val="387371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t>
            </a:r>
            <a:r>
              <a:rPr lang="en-GB" b="1" dirty="0" err="1"/>
              <a:t>Kỹ</a:t>
            </a:r>
            <a:r>
              <a:rPr lang="en-GB" b="1" dirty="0"/>
              <a:t> </a:t>
            </a:r>
            <a:r>
              <a:rPr lang="en-GB" b="1" dirty="0" err="1"/>
              <a:t>năng</a:t>
            </a:r>
            <a:r>
              <a:rPr lang="en-GB" b="1" dirty="0"/>
              <a:t> </a:t>
            </a:r>
            <a:r>
              <a:rPr lang="en-GB" b="1" dirty="0" err="1"/>
              <a:t>giao</a:t>
            </a:r>
            <a:r>
              <a:rPr lang="en-GB" b="1" dirty="0"/>
              <a:t> </a:t>
            </a:r>
            <a:r>
              <a:rPr lang="en-GB" b="1" dirty="0" err="1"/>
              <a:t>tiếp</a:t>
            </a:r>
            <a:r>
              <a:rPr lang="en-GB" b="1" dirty="0"/>
              <a:t> </a:t>
            </a:r>
            <a:r>
              <a:rPr lang="en-GB" b="1" dirty="0" err="1"/>
              <a:t>và</a:t>
            </a:r>
            <a:r>
              <a:rPr lang="en-GB" b="1" dirty="0"/>
              <a:t> </a:t>
            </a:r>
            <a:r>
              <a:rPr lang="en-GB" b="1" dirty="0" err="1"/>
              <a:t>nhóm</a:t>
            </a:r>
            <a:r>
              <a:rPr lang="en-GB" b="1" dirty="0"/>
              <a:t>: </a:t>
            </a:r>
            <a:r>
              <a:rPr lang="en-GB" b="1" dirty="0" err="1"/>
              <a:t>giúp</a:t>
            </a:r>
            <a:r>
              <a:rPr lang="en-GB" b="1" dirty="0"/>
              <a:t> </a:t>
            </a:r>
            <a:r>
              <a:rPr lang="en-GB" b="1" dirty="0" err="1"/>
              <a:t>cho</a:t>
            </a:r>
            <a:r>
              <a:rPr lang="en-GB" b="1" dirty="0"/>
              <a:t> team </a:t>
            </a:r>
            <a:r>
              <a:rPr lang="en-GB" b="1" dirty="0" err="1"/>
              <a:t>của</a:t>
            </a:r>
            <a:r>
              <a:rPr lang="en-GB" b="1" dirty="0"/>
              <a:t> </a:t>
            </a:r>
            <a:r>
              <a:rPr lang="en-GB" b="1" dirty="0" err="1"/>
              <a:t>bạn</a:t>
            </a:r>
            <a:r>
              <a:rPr lang="en-GB" b="1" dirty="0"/>
              <a:t> </a:t>
            </a:r>
            <a:r>
              <a:rPr lang="en-GB" b="1" dirty="0" err="1"/>
              <a:t>tham</a:t>
            </a:r>
            <a:r>
              <a:rPr lang="en-GB" b="1" dirty="0"/>
              <a:t> </a:t>
            </a:r>
            <a:r>
              <a:rPr lang="en-GB" b="1" dirty="0" err="1"/>
              <a:t>gia</a:t>
            </a:r>
            <a:r>
              <a:rPr lang="en-GB" b="1" dirty="0"/>
              <a:t> </a:t>
            </a:r>
            <a:r>
              <a:rPr lang="en-GB" b="1" dirty="0" err="1"/>
              <a:t>rộng</a:t>
            </a:r>
            <a:r>
              <a:rPr lang="en-GB" b="1" dirty="0"/>
              <a:t> </a:t>
            </a:r>
            <a:r>
              <a:rPr lang="en-GB" b="1" dirty="0" err="1"/>
              <a:t>rãi</a:t>
            </a:r>
            <a:r>
              <a:rPr lang="en-GB" b="1" dirty="0"/>
              <a:t> </a:t>
            </a:r>
            <a:r>
              <a:rPr lang="en-GB" b="1" dirty="0" err="1"/>
              <a:t>trong</a:t>
            </a:r>
            <a:r>
              <a:rPr lang="en-GB" b="1" dirty="0"/>
              <a:t> </a:t>
            </a:r>
            <a:r>
              <a:rPr lang="en-GB" b="1" dirty="0" err="1"/>
              <a:t>việc</a:t>
            </a:r>
            <a:r>
              <a:rPr lang="en-GB" b="1" dirty="0"/>
              <a:t> </a:t>
            </a:r>
            <a:r>
              <a:rPr lang="en-GB" b="1" dirty="0" err="1"/>
              <a:t>xác</a:t>
            </a:r>
            <a:r>
              <a:rPr lang="en-GB" b="1" dirty="0"/>
              <a:t> </a:t>
            </a:r>
            <a:r>
              <a:rPr lang="en-GB" b="1" dirty="0" err="1"/>
              <a:t>định</a:t>
            </a:r>
            <a:r>
              <a:rPr lang="en-GB" b="1" dirty="0"/>
              <a:t> </a:t>
            </a:r>
            <a:r>
              <a:rPr lang="en-GB" b="1" dirty="0" err="1"/>
              <a:t>rủi</a:t>
            </a:r>
            <a:r>
              <a:rPr lang="en-GB" b="1" dirty="0"/>
              <a:t> </a:t>
            </a:r>
            <a:r>
              <a:rPr lang="en-GB" b="1" dirty="0" err="1"/>
              <a:t>ro</a:t>
            </a:r>
            <a:r>
              <a:rPr lang="en-GB" b="1" dirty="0"/>
              <a:t> </a:t>
            </a:r>
            <a:r>
              <a:rPr lang="en-GB" b="1" dirty="0" err="1"/>
              <a:t>của</a:t>
            </a:r>
            <a:r>
              <a:rPr lang="en-GB" b="1" dirty="0"/>
              <a:t> </a:t>
            </a:r>
            <a:r>
              <a:rPr lang="en-GB" b="1" dirty="0" err="1"/>
              <a:t>dự</a:t>
            </a:r>
            <a:r>
              <a:rPr lang="en-GB" b="1" dirty="0"/>
              <a:t> </a:t>
            </a:r>
            <a:r>
              <a:rPr lang="en-GB" b="1" dirty="0" err="1"/>
              <a:t>án</a:t>
            </a:r>
            <a:endParaRPr lang="en-GB" b="1" dirty="0"/>
          </a:p>
          <a:p>
            <a:r>
              <a:rPr lang="en-GB" b="1" dirty="0"/>
              <a:t>*</a:t>
            </a:r>
            <a:r>
              <a:rPr lang="en-GB" b="1" dirty="0" err="1"/>
              <a:t>Danh</a:t>
            </a:r>
            <a:r>
              <a:rPr lang="en-GB" b="1" dirty="0"/>
              <a:t> </a:t>
            </a:r>
            <a:r>
              <a:rPr lang="en-GB" b="1" dirty="0" err="1"/>
              <a:t>sách</a:t>
            </a:r>
            <a:r>
              <a:rPr lang="en-GB" b="1" dirty="0"/>
              <a:t> </a:t>
            </a:r>
            <a:r>
              <a:rPr lang="en-GB" b="1" dirty="0" err="1"/>
              <a:t>các</a:t>
            </a:r>
            <a:r>
              <a:rPr lang="en-GB" b="1" dirty="0"/>
              <a:t> </a:t>
            </a:r>
            <a:r>
              <a:rPr lang="en-GB" b="1" dirty="0" err="1"/>
              <a:t>nhác</a:t>
            </a:r>
            <a:r>
              <a:rPr lang="en-GB" b="1" dirty="0"/>
              <a:t> </a:t>
            </a:r>
            <a:r>
              <a:rPr lang="en-GB" b="1" dirty="0" err="1"/>
              <a:t>nhở</a:t>
            </a:r>
            <a:r>
              <a:rPr lang="en-GB" b="1" dirty="0"/>
              <a:t>: </a:t>
            </a:r>
            <a:r>
              <a:rPr lang="en-GB" b="1" dirty="0" err="1"/>
              <a:t>là</a:t>
            </a:r>
            <a:r>
              <a:rPr lang="en-GB" b="1" dirty="0"/>
              <a:t>  </a:t>
            </a:r>
            <a:r>
              <a:rPr lang="en-GB" b="1" dirty="0" err="1"/>
              <a:t>việc</a:t>
            </a:r>
            <a:r>
              <a:rPr lang="en-GB" b="1" dirty="0"/>
              <a:t> </a:t>
            </a:r>
            <a:r>
              <a:rPr lang="en-GB" b="1" dirty="0" err="1"/>
              <a:t>sửa</a:t>
            </a:r>
            <a:r>
              <a:rPr lang="en-GB" b="1" dirty="0"/>
              <a:t> </a:t>
            </a:r>
            <a:r>
              <a:rPr lang="en-GB" b="1" dirty="0" err="1"/>
              <a:t>dụng</a:t>
            </a:r>
            <a:r>
              <a:rPr lang="en-GB" b="1" dirty="0"/>
              <a:t> </a:t>
            </a:r>
            <a:r>
              <a:rPr lang="en-GB" b="1" dirty="0" err="1"/>
              <a:t>danh</a:t>
            </a:r>
            <a:r>
              <a:rPr lang="en-GB" b="1" dirty="0"/>
              <a:t> </a:t>
            </a:r>
            <a:r>
              <a:rPr lang="en-GB" b="1" dirty="0" err="1"/>
              <a:t>sách</a:t>
            </a:r>
            <a:r>
              <a:rPr lang="en-GB" b="1" dirty="0"/>
              <a:t> </a:t>
            </a:r>
            <a:r>
              <a:rPr lang="en-GB" b="1" dirty="0" err="1"/>
              <a:t>các</a:t>
            </a:r>
            <a:r>
              <a:rPr lang="en-GB" b="1" dirty="0"/>
              <a:t> </a:t>
            </a:r>
            <a:r>
              <a:rPr lang="en-GB" b="1" dirty="0" err="1"/>
              <a:t>danh</a:t>
            </a:r>
            <a:r>
              <a:rPr lang="en-GB" b="1" dirty="0"/>
              <a:t> </a:t>
            </a:r>
            <a:r>
              <a:rPr lang="en-GB" b="1" dirty="0" err="1"/>
              <a:t>mục</a:t>
            </a:r>
            <a:r>
              <a:rPr lang="en-GB" b="1" dirty="0"/>
              <a:t> </a:t>
            </a:r>
            <a:r>
              <a:rPr lang="en-GB" b="1" dirty="0" err="1"/>
              <a:t>rủi</a:t>
            </a:r>
            <a:r>
              <a:rPr lang="en-GB" b="1" dirty="0"/>
              <a:t> </a:t>
            </a:r>
            <a:r>
              <a:rPr lang="en-GB" b="1" dirty="0" err="1"/>
              <a:t>ro</a:t>
            </a:r>
            <a:r>
              <a:rPr lang="en-GB" b="1" dirty="0"/>
              <a:t>, </a:t>
            </a:r>
            <a:r>
              <a:rPr lang="en-GB" b="1" dirty="0" err="1"/>
              <a:t>giúp</a:t>
            </a:r>
            <a:r>
              <a:rPr lang="en-GB" b="1" dirty="0"/>
              <a:t> </a:t>
            </a:r>
            <a:r>
              <a:rPr lang="en-GB" b="1" dirty="0" err="1"/>
              <a:t>bạn</a:t>
            </a:r>
            <a:r>
              <a:rPr lang="en-GB" b="1" dirty="0"/>
              <a:t> </a:t>
            </a:r>
            <a:r>
              <a:rPr lang="en-GB" b="1" dirty="0" err="1"/>
              <a:t>và</a:t>
            </a:r>
            <a:r>
              <a:rPr lang="en-GB" b="1" dirty="0"/>
              <a:t> team </a:t>
            </a:r>
            <a:r>
              <a:rPr lang="en-GB" b="1" dirty="0" err="1"/>
              <a:t>sử</a:t>
            </a:r>
            <a:r>
              <a:rPr lang="en-GB" b="1" dirty="0"/>
              <a:t> </a:t>
            </a:r>
            <a:r>
              <a:rPr lang="en-GB" b="1" dirty="0" err="1"/>
              <a:t>dụng</a:t>
            </a:r>
            <a:r>
              <a:rPr lang="en-GB" b="1" dirty="0"/>
              <a:t> </a:t>
            </a:r>
            <a:r>
              <a:rPr lang="en-GB" b="1" dirty="0" err="1"/>
              <a:t>nhằm</a:t>
            </a:r>
            <a:r>
              <a:rPr lang="en-GB" b="1" dirty="0"/>
              <a:t> </a:t>
            </a:r>
            <a:r>
              <a:rPr lang="en-GB" b="1" dirty="0" err="1"/>
              <a:t>mục</a:t>
            </a:r>
            <a:r>
              <a:rPr lang="en-GB" b="1" dirty="0"/>
              <a:t> </a:t>
            </a:r>
            <a:r>
              <a:rPr lang="en-GB" b="1" dirty="0" err="1"/>
              <a:t>đích</a:t>
            </a:r>
            <a:r>
              <a:rPr lang="en-GB" b="1" dirty="0"/>
              <a:t> </a:t>
            </a:r>
            <a:r>
              <a:rPr lang="en-GB" b="1" dirty="0" err="1"/>
              <a:t>kh</a:t>
            </a:r>
            <a:r>
              <a:rPr lang="vi-VN" b="1" dirty="0"/>
              <a:t>ơ</a:t>
            </a:r>
            <a:r>
              <a:rPr lang="en-GB" b="1" dirty="0" err="1"/>
              <a:t>i</a:t>
            </a:r>
            <a:r>
              <a:rPr lang="en-GB" b="1" dirty="0"/>
              <a:t> </a:t>
            </a:r>
            <a:r>
              <a:rPr lang="en-GB" b="1" dirty="0" err="1"/>
              <a:t>gợi</a:t>
            </a:r>
            <a:r>
              <a:rPr lang="en-GB" b="1" dirty="0"/>
              <a:t> </a:t>
            </a:r>
            <a:r>
              <a:rPr lang="en-GB" b="1" dirty="0" err="1"/>
              <a:t>những</a:t>
            </a:r>
            <a:r>
              <a:rPr lang="en-GB" b="1" dirty="0"/>
              <a:t> </a:t>
            </a:r>
            <a:r>
              <a:rPr lang="en-GB" b="1" dirty="0" err="1"/>
              <a:t>suy</a:t>
            </a:r>
            <a:r>
              <a:rPr lang="en-GB" b="1" dirty="0"/>
              <a:t> </a:t>
            </a:r>
            <a:r>
              <a:rPr lang="en-GB" b="1" dirty="0" err="1"/>
              <a:t>nghĩ</a:t>
            </a:r>
            <a:r>
              <a:rPr lang="en-GB" b="1" dirty="0"/>
              <a:t> </a:t>
            </a:r>
            <a:r>
              <a:rPr lang="en-GB" b="1" dirty="0" err="1"/>
              <a:t>lại</a:t>
            </a:r>
            <a:r>
              <a:rPr lang="en-GB" b="1" dirty="0"/>
              <a:t> </a:t>
            </a:r>
            <a:r>
              <a:rPr lang="en-GB" b="1" dirty="0" err="1"/>
              <a:t>khi</a:t>
            </a:r>
            <a:r>
              <a:rPr lang="en-GB" b="1" dirty="0"/>
              <a:t> </a:t>
            </a:r>
            <a:r>
              <a:rPr lang="en-GB" b="1" dirty="0" err="1"/>
              <a:t>xác</a:t>
            </a:r>
            <a:r>
              <a:rPr lang="en-GB" b="1" dirty="0"/>
              <a:t> </a:t>
            </a:r>
            <a:r>
              <a:rPr lang="en-GB" b="1" dirty="0" err="1"/>
              <a:t>định</a:t>
            </a:r>
            <a:r>
              <a:rPr lang="en-GB" b="1" dirty="0"/>
              <a:t> </a:t>
            </a:r>
            <a:r>
              <a:rPr lang="en-GB" b="1" dirty="0" err="1"/>
              <a:t>rủi</a:t>
            </a:r>
            <a:r>
              <a:rPr lang="en-GB" b="1" dirty="0"/>
              <a:t> ro.</a:t>
            </a:r>
          </a:p>
          <a:p>
            <a:r>
              <a:rPr lang="en-GB" b="1" dirty="0"/>
              <a:t>*</a:t>
            </a:r>
            <a:r>
              <a:rPr lang="en-GB" b="1" dirty="0" err="1"/>
              <a:t>Tham</a:t>
            </a:r>
            <a:r>
              <a:rPr lang="en-GB" b="1" dirty="0"/>
              <a:t> </a:t>
            </a:r>
            <a:r>
              <a:rPr lang="en-GB" b="1" dirty="0" err="1"/>
              <a:t>khảo</a:t>
            </a:r>
            <a:r>
              <a:rPr lang="en-GB" b="1" dirty="0"/>
              <a:t> </a:t>
            </a:r>
            <a:r>
              <a:rPr lang="en-GB" b="1" dirty="0" err="1"/>
              <a:t>chuyên</a:t>
            </a:r>
            <a:r>
              <a:rPr lang="en-GB" b="1" dirty="0"/>
              <a:t> </a:t>
            </a:r>
            <a:r>
              <a:rPr lang="en-GB" b="1" dirty="0" err="1"/>
              <a:t>gia</a:t>
            </a:r>
            <a:endParaRPr lang="en-GB" b="1" dirty="0"/>
          </a:p>
          <a:p>
            <a:r>
              <a:rPr lang="en-GB" b="1" dirty="0"/>
              <a:t>*Meeting: </a:t>
            </a:r>
            <a:r>
              <a:rPr lang="en-GB" b="1" dirty="0" err="1"/>
              <a:t>mở</a:t>
            </a:r>
            <a:r>
              <a:rPr lang="en-GB" b="1" dirty="0"/>
              <a:t> </a:t>
            </a:r>
            <a:r>
              <a:rPr lang="en-GB" b="1" dirty="0" err="1"/>
              <a:t>cuộc</a:t>
            </a:r>
            <a:r>
              <a:rPr lang="en-GB" b="1" dirty="0"/>
              <a:t> </a:t>
            </a:r>
            <a:r>
              <a:rPr lang="en-GB" b="1" dirty="0" err="1"/>
              <a:t>họp</a:t>
            </a:r>
            <a:r>
              <a:rPr lang="en-GB" b="1" dirty="0"/>
              <a:t> </a:t>
            </a:r>
            <a:r>
              <a:rPr lang="en-GB" b="1" dirty="0" err="1"/>
              <a:t>giúp</a:t>
            </a:r>
            <a:r>
              <a:rPr lang="en-GB" b="1" dirty="0"/>
              <a:t> </a:t>
            </a:r>
            <a:r>
              <a:rPr lang="en-GB" b="1" dirty="0" err="1"/>
              <a:t>bạn</a:t>
            </a:r>
            <a:r>
              <a:rPr lang="en-GB" b="1" dirty="0"/>
              <a:t> </a:t>
            </a:r>
            <a:r>
              <a:rPr lang="en-GB" b="1" dirty="0" err="1"/>
              <a:t>và</a:t>
            </a:r>
            <a:r>
              <a:rPr lang="en-GB" b="1" dirty="0"/>
              <a:t> team </a:t>
            </a:r>
            <a:r>
              <a:rPr lang="en-GB" b="1" dirty="0" err="1"/>
              <a:t>bạn</a:t>
            </a:r>
            <a:r>
              <a:rPr lang="en-GB" b="1" dirty="0"/>
              <a:t> </a:t>
            </a:r>
            <a:r>
              <a:rPr lang="en-GB" b="1" dirty="0" err="1"/>
              <a:t>xác</a:t>
            </a:r>
            <a:r>
              <a:rPr lang="en-GB" b="1" dirty="0"/>
              <a:t> </a:t>
            </a:r>
            <a:r>
              <a:rPr lang="en-GB" b="1" dirty="0" err="1"/>
              <a:t>định</a:t>
            </a:r>
            <a:r>
              <a:rPr lang="en-GB" b="1" dirty="0"/>
              <a:t> </a:t>
            </a:r>
            <a:r>
              <a:rPr lang="en-GB" b="1" dirty="0" err="1"/>
              <a:t>các</a:t>
            </a:r>
            <a:r>
              <a:rPr lang="en-GB" b="1" dirty="0"/>
              <a:t> </a:t>
            </a:r>
            <a:r>
              <a:rPr lang="en-GB" b="1" dirty="0" err="1"/>
              <a:t>rủi</a:t>
            </a:r>
            <a:r>
              <a:rPr lang="en-GB" b="1" dirty="0"/>
              <a:t> </a:t>
            </a:r>
            <a:r>
              <a:rPr lang="en-GB" b="1" dirty="0" err="1"/>
              <a:t>ro</a:t>
            </a:r>
            <a:endParaRPr lang="en-GB" b="1" dirty="0"/>
          </a:p>
        </p:txBody>
      </p:sp>
      <p:sp>
        <p:nvSpPr>
          <p:cNvPr id="4" name="Slide Number Placeholder 3"/>
          <p:cNvSpPr>
            <a:spLocks noGrp="1"/>
          </p:cNvSpPr>
          <p:nvPr>
            <p:ph type="sldNum" sz="quarter" idx="5"/>
          </p:nvPr>
        </p:nvSpPr>
        <p:spPr/>
        <p:txBody>
          <a:bodyPr/>
          <a:lstStyle/>
          <a:p>
            <a:fld id="{53D78A92-0141-4330-8F3E-FAADFAC23844}" type="slidenum">
              <a:rPr lang="ru-RU" smtClean="0"/>
              <a:t>25</a:t>
            </a:fld>
            <a:endParaRPr lang="ru-RU" dirty="0"/>
          </a:p>
        </p:txBody>
      </p:sp>
    </p:spTree>
    <p:extLst>
      <p:ext uri="{BB962C8B-B14F-4D97-AF65-F5344CB8AC3E}">
        <p14:creationId xmlns:p14="http://schemas.microsoft.com/office/powerpoint/2010/main" val="1647001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78A92-0141-4330-8F3E-FAADFAC23844}" type="slidenum">
              <a:rPr lang="ru-RU" smtClean="0"/>
              <a:t>26</a:t>
            </a:fld>
            <a:endParaRPr lang="ru-RU" dirty="0"/>
          </a:p>
        </p:txBody>
      </p:sp>
    </p:spTree>
    <p:extLst>
      <p:ext uri="{BB962C8B-B14F-4D97-AF65-F5344CB8AC3E}">
        <p14:creationId xmlns:p14="http://schemas.microsoft.com/office/powerpoint/2010/main" val="1939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78A92-0141-4330-8F3E-FAADFAC23844}" type="slidenum">
              <a:rPr lang="ru-RU" smtClean="0"/>
              <a:t>27</a:t>
            </a:fld>
            <a:endParaRPr lang="ru-RU" dirty="0"/>
          </a:p>
        </p:txBody>
      </p:sp>
    </p:spTree>
    <p:extLst>
      <p:ext uri="{BB962C8B-B14F-4D97-AF65-F5344CB8AC3E}">
        <p14:creationId xmlns:p14="http://schemas.microsoft.com/office/powerpoint/2010/main" val="1333556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78A92-0141-4330-8F3E-FAADFAC23844}" type="slidenum">
              <a:rPr lang="ru-RU" smtClean="0"/>
              <a:t>28</a:t>
            </a:fld>
            <a:endParaRPr lang="ru-RU" dirty="0"/>
          </a:p>
        </p:txBody>
      </p:sp>
    </p:spTree>
    <p:extLst>
      <p:ext uri="{BB962C8B-B14F-4D97-AF65-F5344CB8AC3E}">
        <p14:creationId xmlns:p14="http://schemas.microsoft.com/office/powerpoint/2010/main" val="363383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plan has parts that are really useful for managing risk:</a:t>
            </a:r>
          </a:p>
        </p:txBody>
      </p:sp>
      <p:sp>
        <p:nvSpPr>
          <p:cNvPr id="4" name="Slide Number Placeholder 3"/>
          <p:cNvSpPr>
            <a:spLocks noGrp="1"/>
          </p:cNvSpPr>
          <p:nvPr>
            <p:ph type="sldNum" sz="quarter" idx="5"/>
          </p:nvPr>
        </p:nvSpPr>
        <p:spPr/>
        <p:txBody>
          <a:bodyPr/>
          <a:lstStyle/>
          <a:p>
            <a:fld id="{53D78A92-0141-4330-8F3E-FAADFAC23844}" type="slidenum">
              <a:rPr lang="ru-RU" smtClean="0"/>
              <a:t>10</a:t>
            </a:fld>
            <a:endParaRPr lang="ru-RU" dirty="0"/>
          </a:p>
        </p:txBody>
      </p:sp>
    </p:spTree>
    <p:extLst>
      <p:ext uri="{BB962C8B-B14F-4D97-AF65-F5344CB8AC3E}">
        <p14:creationId xmlns:p14="http://schemas.microsoft.com/office/powerpoint/2010/main" val="3379849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Expected Monetary Value (EMV) : </a:t>
            </a:r>
            <a:r>
              <a:rPr lang="en-US" sz="1200" b="0" i="0" u="none" strike="noStrike" kern="1200" baseline="0" dirty="0" err="1" smtClean="0">
                <a:solidFill>
                  <a:schemeClr val="tx1"/>
                </a:solidFill>
                <a:latin typeface="+mn-lt"/>
                <a:ea typeface="+mn-ea"/>
                <a:cs typeface="+mn-cs"/>
              </a:rPr>
              <a:t>giá</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trị</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tiền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tệ</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kiến</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Visually : </a:t>
            </a:r>
            <a:r>
              <a:rPr lang="en-US" sz="1200" b="0" i="0" u="none" strike="noStrike" kern="1200" baseline="0" dirty="0" err="1" smtClean="0">
                <a:solidFill>
                  <a:schemeClr val="tx1"/>
                </a:solidFill>
                <a:latin typeface="+mn-lt"/>
                <a:ea typeface="+mn-ea"/>
                <a:cs typeface="+mn-cs"/>
              </a:rPr>
              <a:t>Trực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quan</a:t>
            </a:r>
            <a:endParaRPr lang="en-US" dirty="0"/>
          </a:p>
        </p:txBody>
      </p:sp>
      <p:sp>
        <p:nvSpPr>
          <p:cNvPr id="4" name="Slide Number Placeholder 3"/>
          <p:cNvSpPr>
            <a:spLocks noGrp="1"/>
          </p:cNvSpPr>
          <p:nvPr>
            <p:ph type="sldNum" sz="quarter" idx="10"/>
          </p:nvPr>
        </p:nvSpPr>
        <p:spPr/>
        <p:txBody>
          <a:bodyPr/>
          <a:lstStyle/>
          <a:p>
            <a:fld id="{53D78A92-0141-4330-8F3E-FAADFAC23844}" type="slidenum">
              <a:rPr lang="ru-RU" smtClean="0"/>
              <a:t>29</a:t>
            </a:fld>
            <a:endParaRPr lang="ru-RU" dirty="0"/>
          </a:p>
        </p:txBody>
      </p:sp>
    </p:spTree>
    <p:extLst>
      <p:ext uri="{BB962C8B-B14F-4D97-AF65-F5344CB8AC3E}">
        <p14:creationId xmlns:p14="http://schemas.microsoft.com/office/powerpoint/2010/main" val="1522594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Plan Risk Responses is figuring out what you’ll do if risks happen</a:t>
            </a:r>
            <a:r>
              <a:rPr lang="vi-VN" sz="1200" b="0" i="0" u="none" strike="noStrike" kern="1200" baseline="0" dirty="0" smtClean="0">
                <a:solidFill>
                  <a:schemeClr val="tx1"/>
                </a:solidFill>
                <a:latin typeface="+mn-lt"/>
                <a:ea typeface="+mn-ea"/>
                <a:cs typeface="+mn-cs"/>
              </a:rPr>
              <a:t>.</a:t>
            </a:r>
          </a:p>
          <a:p>
            <a:r>
              <a:rPr lang="vi-VN" sz="1200" b="0" i="0" u="none" strike="noStrike" kern="1200" baseline="0" dirty="0" smtClean="0">
                <a:solidFill>
                  <a:schemeClr val="tx1"/>
                </a:solidFill>
                <a:latin typeface="+mn-lt"/>
                <a:ea typeface="+mn-ea"/>
                <a:cs typeface="+mn-cs"/>
              </a:rPr>
              <a:t>C</a:t>
            </a:r>
            <a:r>
              <a:rPr lang="en-US" sz="1200" b="0" i="0" u="none" strike="noStrike" kern="1200" baseline="0" dirty="0" err="1" smtClean="0">
                <a:solidFill>
                  <a:schemeClr val="tx1"/>
                </a:solidFill>
                <a:latin typeface="+mn-lt"/>
                <a:ea typeface="+mn-ea"/>
                <a:cs typeface="+mn-cs"/>
              </a:rPr>
              <a:t>ontingency</a:t>
            </a:r>
            <a:r>
              <a:rPr lang="en-US" sz="1200" b="0" i="0" u="none" strike="noStrike" kern="1200" baseline="0" dirty="0" smtClean="0">
                <a:solidFill>
                  <a:schemeClr val="tx1"/>
                </a:solidFill>
                <a:latin typeface="+mn-lt"/>
                <a:ea typeface="+mn-ea"/>
                <a:cs typeface="+mn-cs"/>
              </a:rPr>
              <a:t> plans</a:t>
            </a:r>
            <a:r>
              <a:rPr lang="vi-VN" sz="1200" b="0" i="0" u="none" strike="noStrike" kern="1200" baseline="0" dirty="0" smtClean="0">
                <a:solidFill>
                  <a:schemeClr val="tx1"/>
                </a:solidFill>
                <a:latin typeface="+mn-lt"/>
                <a:ea typeface="+mn-ea"/>
                <a:cs typeface="+mn-cs"/>
              </a:rPr>
              <a:t> : Kế hoạch dự phòng.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Lato" panose="020F0502020204030203" pitchFamily="34" charset="0"/>
              </a:rPr>
              <a:t>Contingent response strategies</a:t>
            </a:r>
            <a:r>
              <a:rPr lang="vi-VN" sz="1200" dirty="0" smtClean="0">
                <a:solidFill>
                  <a:schemeClr val="bg1"/>
                </a:solidFill>
                <a:latin typeface="Lato" panose="020F0502020204030203" pitchFamily="34" charset="0"/>
              </a:rPr>
              <a:t> : Chiến</a:t>
            </a:r>
            <a:r>
              <a:rPr lang="vi-VN" sz="1200" baseline="0" dirty="0" smtClean="0">
                <a:solidFill>
                  <a:schemeClr val="bg1"/>
                </a:solidFill>
                <a:latin typeface="Lato" panose="020F0502020204030203" pitchFamily="34" charset="0"/>
              </a:rPr>
              <a:t> lược phản ứng ngẫu nhiên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Interviews</a:t>
            </a:r>
            <a:r>
              <a:rPr lang="vi-VN" sz="1200" b="1" i="0" u="none" strike="noStrike" kern="1200" baseline="0" dirty="0" smtClean="0">
                <a:solidFill>
                  <a:schemeClr val="tx1"/>
                </a:solidFill>
                <a:latin typeface="+mn-lt"/>
                <a:ea typeface="+mn-ea"/>
                <a:cs typeface="+mn-cs"/>
              </a:rPr>
              <a:t> with stakeholders not team member</a:t>
            </a:r>
            <a:endParaRPr lang="en-US" sz="1200" dirty="0" smtClean="0">
              <a:solidFill>
                <a:schemeClr val="bg1"/>
              </a:solidFill>
              <a:latin typeface="Lato" panose="020F0502020204030203" pitchFamily="34" charset="0"/>
            </a:endParaRPr>
          </a:p>
          <a:p>
            <a:endParaRPr lang="en-US" dirty="0"/>
          </a:p>
        </p:txBody>
      </p:sp>
      <p:sp>
        <p:nvSpPr>
          <p:cNvPr id="4" name="Slide Number Placeholder 3"/>
          <p:cNvSpPr>
            <a:spLocks noGrp="1"/>
          </p:cNvSpPr>
          <p:nvPr>
            <p:ph type="sldNum" sz="quarter" idx="10"/>
          </p:nvPr>
        </p:nvSpPr>
        <p:spPr/>
        <p:txBody>
          <a:bodyPr/>
          <a:lstStyle/>
          <a:p>
            <a:fld id="{53D78A92-0141-4330-8F3E-FAADFAC23844}" type="slidenum">
              <a:rPr lang="ru-RU" smtClean="0"/>
              <a:t>33</a:t>
            </a:fld>
            <a:endParaRPr lang="ru-RU" dirty="0"/>
          </a:p>
        </p:txBody>
      </p:sp>
    </p:spTree>
    <p:extLst>
      <p:ext uri="{BB962C8B-B14F-4D97-AF65-F5344CB8AC3E}">
        <p14:creationId xmlns:p14="http://schemas.microsoft.com/office/powerpoint/2010/main" val="1822318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solidFill>
                <a:latin typeface="Lato" panose="020F0502020204030203" pitchFamily="34" charset="0"/>
              </a:rPr>
              <a:t>Keeping your finger on the pulse : </a:t>
            </a:r>
            <a:r>
              <a:rPr lang="en-US" sz="1200" dirty="0" err="1" smtClean="0">
                <a:solidFill>
                  <a:schemeClr val="bg1"/>
                </a:solidFill>
                <a:latin typeface="Lato" panose="020F0502020204030203" pitchFamily="34" charset="0"/>
              </a:rPr>
              <a:t>Hiểu</a:t>
            </a:r>
            <a:r>
              <a:rPr lang="en-US" sz="1200" baseline="0" dirty="0" smtClean="0">
                <a:solidFill>
                  <a:schemeClr val="bg1"/>
                </a:solidFill>
                <a:latin typeface="Lato" panose="020F0502020204030203" pitchFamily="34" charset="0"/>
              </a:rPr>
              <a:t> </a:t>
            </a:r>
            <a:r>
              <a:rPr lang="en-US" sz="1200" baseline="0" dirty="0" err="1" smtClean="0">
                <a:solidFill>
                  <a:schemeClr val="bg1"/>
                </a:solidFill>
                <a:latin typeface="Lato" panose="020F0502020204030203" pitchFamily="34" charset="0"/>
              </a:rPr>
              <a:t>tường</a:t>
            </a:r>
            <a:r>
              <a:rPr lang="en-US" sz="1200" baseline="0" dirty="0" smtClean="0">
                <a:solidFill>
                  <a:schemeClr val="bg1"/>
                </a:solidFill>
                <a:latin typeface="Lato" panose="020F0502020204030203" pitchFamily="34" charset="0"/>
              </a:rPr>
              <a:t> </a:t>
            </a:r>
            <a:r>
              <a:rPr lang="en-US" sz="1200" baseline="0" dirty="0" err="1" smtClean="0">
                <a:solidFill>
                  <a:schemeClr val="bg1"/>
                </a:solidFill>
                <a:latin typeface="Lato" panose="020F0502020204030203" pitchFamily="34" charset="0"/>
              </a:rPr>
              <a:t>tận</a:t>
            </a:r>
            <a:endParaRPr lang="en-US" dirty="0"/>
          </a:p>
        </p:txBody>
      </p:sp>
      <p:sp>
        <p:nvSpPr>
          <p:cNvPr id="4" name="Slide Number Placeholder 3"/>
          <p:cNvSpPr>
            <a:spLocks noGrp="1"/>
          </p:cNvSpPr>
          <p:nvPr>
            <p:ph type="sldNum" sz="quarter" idx="10"/>
          </p:nvPr>
        </p:nvSpPr>
        <p:spPr/>
        <p:txBody>
          <a:bodyPr/>
          <a:lstStyle/>
          <a:p>
            <a:fld id="{53D78A92-0141-4330-8F3E-FAADFAC23844}" type="slidenum">
              <a:rPr lang="ru-RU" smtClean="0"/>
              <a:t>37</a:t>
            </a:fld>
            <a:endParaRPr lang="ru-RU" dirty="0"/>
          </a:p>
        </p:txBody>
      </p:sp>
    </p:spTree>
    <p:extLst>
      <p:ext uri="{BB962C8B-B14F-4D97-AF65-F5344CB8AC3E}">
        <p14:creationId xmlns:p14="http://schemas.microsoft.com/office/powerpoint/2010/main" val="680285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78A92-0141-4330-8F3E-FAADFAC23844}" type="slidenum">
              <a:rPr lang="ru-RU" smtClean="0"/>
              <a:t>39</a:t>
            </a:fld>
            <a:endParaRPr lang="ru-RU" dirty="0"/>
          </a:p>
        </p:txBody>
      </p:sp>
    </p:spTree>
    <p:extLst>
      <p:ext uri="{BB962C8B-B14F-4D97-AF65-F5344CB8AC3E}">
        <p14:creationId xmlns:p14="http://schemas.microsoft.com/office/powerpoint/2010/main" val="3917895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Cấu trúc phân chia rủi ro (RBS): là một mô tả tất cả câc rủi ro của dự án (được phân theo các nhóm rủi ro). Những rủi ro được đặt vào trong cấu trúc cây khi chúng được xác định, và cấu trúc cây được sắp xếp theo nguồn cơ. Do đó, chúng ta có thể dễ hiểu được tổng thể rủi ro của dự án và việc lập kế hoạch cho các rủi ro một cách dễ dàng hơn</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ru-RU" smtClean="0"/>
              <a:t>11</a:t>
            </a:fld>
            <a:endParaRPr lang="ru-RU" dirty="0"/>
          </a:p>
        </p:txBody>
      </p:sp>
    </p:spTree>
    <p:extLst>
      <p:ext uri="{BB962C8B-B14F-4D97-AF65-F5344CB8AC3E}">
        <p14:creationId xmlns:p14="http://schemas.microsoft.com/office/powerpoint/2010/main" val="497418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OUTPUT OF PLAN FOR RISK MANAGEMENT:</a:t>
            </a:r>
          </a:p>
          <a:p>
            <a:r>
              <a:rPr lang="en-GB"/>
              <a:t>It tells you how you’re going to handle risk on your project—which you probably guessed, since that’s what management plans do. It says how you’ll assess risk on the project, who’s responsible for doing it, and how often you’ll do risk planning (since you’ll have to meet about risk planning with your team throughout the project).</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ru-RU" smtClean="0"/>
              <a:t>12</a:t>
            </a:fld>
            <a:endParaRPr lang="ru-RU" dirty="0"/>
          </a:p>
        </p:txBody>
      </p:sp>
    </p:spTree>
    <p:extLst>
      <p:ext uri="{BB962C8B-B14F-4D97-AF65-F5344CB8AC3E}">
        <p14:creationId xmlns:p14="http://schemas.microsoft.com/office/powerpoint/2010/main" val="1813539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Addition : The RBS you created during Plan Risk Management will make it a lot easier to do this.</a:t>
            </a:r>
            <a:endParaRPr lang="en-US" b="1" dirty="0"/>
          </a:p>
        </p:txBody>
      </p:sp>
      <p:sp>
        <p:nvSpPr>
          <p:cNvPr id="4" name="Slide Number Placeholder 3"/>
          <p:cNvSpPr>
            <a:spLocks noGrp="1"/>
          </p:cNvSpPr>
          <p:nvPr>
            <p:ph type="sldNum" sz="quarter" idx="5"/>
          </p:nvPr>
        </p:nvSpPr>
        <p:spPr/>
        <p:txBody>
          <a:bodyPr/>
          <a:lstStyle/>
          <a:p>
            <a:fld id="{53D78A92-0141-4330-8F3E-FAADFAC23844}" type="slidenum">
              <a:rPr lang="ru-RU" smtClean="0"/>
              <a:t>13</a:t>
            </a:fld>
            <a:endParaRPr lang="ru-RU" dirty="0"/>
          </a:p>
        </p:txBody>
      </p:sp>
    </p:spTree>
    <p:extLst>
      <p:ext uri="{BB962C8B-B14F-4D97-AF65-F5344CB8AC3E}">
        <p14:creationId xmlns:p14="http://schemas.microsoft.com/office/powerpoint/2010/main" val="428310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Remember the probability(</a:t>
            </a:r>
            <a:r>
              <a:rPr lang="en-GB" b="1" dirty="0" err="1"/>
              <a:t>xác</a:t>
            </a:r>
            <a:r>
              <a:rPr lang="en-GB" b="1" dirty="0"/>
              <a:t> </a:t>
            </a:r>
            <a:r>
              <a:rPr lang="en-GB" b="1" dirty="0" err="1"/>
              <a:t>xuất</a:t>
            </a:r>
            <a:r>
              <a:rPr lang="en-GB" b="1" dirty="0"/>
              <a:t>) and impact(</a:t>
            </a:r>
            <a:r>
              <a:rPr lang="en-GB" b="1" dirty="0" err="1"/>
              <a:t>khả</a:t>
            </a:r>
            <a:r>
              <a:rPr lang="en-GB" b="1" dirty="0"/>
              <a:t> </a:t>
            </a:r>
            <a:r>
              <a:rPr lang="en-GB" b="1" dirty="0" err="1"/>
              <a:t>năng</a:t>
            </a:r>
            <a:r>
              <a:rPr lang="en-GB" b="1" dirty="0"/>
              <a:t> t</a:t>
            </a:r>
            <a:r>
              <a:rPr lang="vi-VN" b="1" dirty="0"/>
              <a:t>ư</a:t>
            </a:r>
            <a:r>
              <a:rPr lang="en-GB" b="1" dirty="0" err="1"/>
              <a:t>ơng</a:t>
            </a:r>
            <a:r>
              <a:rPr lang="en-GB" b="1" dirty="0"/>
              <a:t> </a:t>
            </a:r>
            <a:r>
              <a:rPr lang="en-GB" b="1" dirty="0" err="1"/>
              <a:t>tác</a:t>
            </a:r>
            <a:r>
              <a:rPr lang="en-GB" b="1" dirty="0"/>
              <a:t>) guidelines in the Risk Management plan? This is where you use them to assign a probability and impact to each risk.</a:t>
            </a:r>
            <a:endParaRPr lang="en-US" b="1" dirty="0"/>
          </a:p>
        </p:txBody>
      </p:sp>
      <p:sp>
        <p:nvSpPr>
          <p:cNvPr id="4" name="Slide Number Placeholder 3"/>
          <p:cNvSpPr>
            <a:spLocks noGrp="1"/>
          </p:cNvSpPr>
          <p:nvPr>
            <p:ph type="sldNum" sz="quarter" idx="5"/>
          </p:nvPr>
        </p:nvSpPr>
        <p:spPr/>
        <p:txBody>
          <a:bodyPr/>
          <a:lstStyle/>
          <a:p>
            <a:fld id="{53D78A92-0141-4330-8F3E-FAADFAC23844}" type="slidenum">
              <a:rPr lang="ru-RU" smtClean="0"/>
              <a:t>14</a:t>
            </a:fld>
            <a:endParaRPr lang="ru-RU" dirty="0"/>
          </a:p>
        </p:txBody>
      </p:sp>
    </p:spTree>
    <p:extLst>
      <p:ext uri="{BB962C8B-B14F-4D97-AF65-F5344CB8AC3E}">
        <p14:creationId xmlns:p14="http://schemas.microsoft.com/office/powerpoint/2010/main" val="4063152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Probability:Xác</a:t>
            </a:r>
            <a:r>
              <a:rPr lang="en-GB" b="1" dirty="0"/>
              <a:t> </a:t>
            </a:r>
            <a:r>
              <a:rPr lang="en-GB" b="1" dirty="0" err="1"/>
              <a:t>xuất</a:t>
            </a:r>
            <a:r>
              <a:rPr lang="en-GB" b="1" dirty="0"/>
              <a:t>(</a:t>
            </a:r>
            <a:r>
              <a:rPr lang="en-GB" b="1" dirty="0" err="1"/>
              <a:t>khả</a:t>
            </a:r>
            <a:r>
              <a:rPr lang="en-GB" b="1" dirty="0"/>
              <a:t> </a:t>
            </a:r>
            <a:r>
              <a:rPr lang="en-GB" b="1" dirty="0" err="1"/>
              <a:t>năng</a:t>
            </a:r>
            <a:r>
              <a:rPr lang="en-GB" b="1" dirty="0"/>
              <a:t>)</a:t>
            </a:r>
          </a:p>
          <a:p>
            <a:r>
              <a:rPr lang="en-GB" b="1" dirty="0"/>
              <a:t>Impact: </a:t>
            </a:r>
            <a:r>
              <a:rPr lang="en-GB" b="1" dirty="0" err="1"/>
              <a:t>sự</a:t>
            </a:r>
            <a:r>
              <a:rPr lang="en-GB" b="1" dirty="0"/>
              <a:t> </a:t>
            </a:r>
            <a:r>
              <a:rPr lang="en-GB" b="1" dirty="0" err="1"/>
              <a:t>tác</a:t>
            </a:r>
            <a:r>
              <a:rPr lang="en-GB" b="1" dirty="0"/>
              <a:t> </a:t>
            </a:r>
            <a:r>
              <a:rPr lang="en-GB" b="1" dirty="0" err="1"/>
              <a:t>động</a:t>
            </a:r>
            <a:endParaRPr lang="en-US" b="1" dirty="0"/>
          </a:p>
        </p:txBody>
      </p:sp>
      <p:sp>
        <p:nvSpPr>
          <p:cNvPr id="4" name="Slide Number Placeholder 3"/>
          <p:cNvSpPr>
            <a:spLocks noGrp="1"/>
          </p:cNvSpPr>
          <p:nvPr>
            <p:ph type="sldNum" sz="quarter" idx="5"/>
          </p:nvPr>
        </p:nvSpPr>
        <p:spPr/>
        <p:txBody>
          <a:bodyPr/>
          <a:lstStyle/>
          <a:p>
            <a:fld id="{53D78A92-0141-4330-8F3E-FAADFAC23844}" type="slidenum">
              <a:rPr lang="ru-RU" smtClean="0"/>
              <a:t>15</a:t>
            </a:fld>
            <a:endParaRPr lang="ru-RU" dirty="0"/>
          </a:p>
        </p:txBody>
      </p:sp>
    </p:spTree>
    <p:extLst>
      <p:ext uri="{BB962C8B-B14F-4D97-AF65-F5344CB8AC3E}">
        <p14:creationId xmlns:p14="http://schemas.microsoft.com/office/powerpoint/2010/main" val="1465776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*All four of these Risk Management processes are in the Planning process group—you need to plan for your project’s risks before you start executing the project.</a:t>
            </a:r>
          </a:p>
        </p:txBody>
      </p:sp>
      <p:sp>
        <p:nvSpPr>
          <p:cNvPr id="4" name="Slide Number Placeholder 3"/>
          <p:cNvSpPr>
            <a:spLocks noGrp="1"/>
          </p:cNvSpPr>
          <p:nvPr>
            <p:ph type="sldNum" sz="quarter" idx="5"/>
          </p:nvPr>
        </p:nvSpPr>
        <p:spPr/>
        <p:txBody>
          <a:bodyPr/>
          <a:lstStyle/>
          <a:p>
            <a:fld id="{53D78A92-0141-4330-8F3E-FAADFAC23844}" type="slidenum">
              <a:rPr lang="ru-RU" smtClean="0"/>
              <a:t>16</a:t>
            </a:fld>
            <a:endParaRPr lang="ru-RU" dirty="0"/>
          </a:p>
        </p:txBody>
      </p:sp>
    </p:spTree>
    <p:extLst>
      <p:ext uri="{BB962C8B-B14F-4D97-AF65-F5344CB8AC3E}">
        <p14:creationId xmlns:p14="http://schemas.microsoft.com/office/powerpoint/2010/main" val="3272406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idea is that you want to figure out every possible risk that might affect your project. Don’t worry about how unlikely the risk is, or how bad the impact would be—you’ll figure that stuff out later.</a:t>
            </a:r>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ru-RU" smtClean="0"/>
              <a:t>18</a:t>
            </a:fld>
            <a:endParaRPr lang="ru-RU" dirty="0"/>
          </a:p>
        </p:txBody>
      </p:sp>
    </p:spTree>
    <p:extLst>
      <p:ext uri="{BB962C8B-B14F-4D97-AF65-F5344CB8AC3E}">
        <p14:creationId xmlns:p14="http://schemas.microsoft.com/office/powerpoint/2010/main" val="1190223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53699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a:xfrm>
            <a:off x="278954" y="1468878"/>
            <a:ext cx="10510754" cy="2281355"/>
          </a:xfrm>
        </p:spPr>
        <p:txBody>
          <a:bodyPr/>
          <a:lstStyle/>
          <a:p>
            <a:r>
              <a:rPr lang="en-GB" dirty="0">
                <a:latin typeface="Lato" panose="020F0502020204030203" pitchFamily="34" charset="0"/>
              </a:rPr>
              <a:t>R</a:t>
            </a:r>
            <a:r>
              <a:rPr lang="en-US" dirty="0">
                <a:latin typeface="Lato" panose="020F0502020204030203" pitchFamily="34" charset="0"/>
              </a:rPr>
              <a:t>ISK MANAGEMENT</a:t>
            </a:r>
            <a:endParaRPr lang="ru-RU" dirty="0"/>
          </a:p>
        </p:txBody>
      </p:sp>
      <p:sp>
        <p:nvSpPr>
          <p:cNvPr id="9" name="Text Placeholder 8">
            <a:extLst>
              <a:ext uri="{FF2B5EF4-FFF2-40B4-BE49-F238E27FC236}">
                <a16:creationId xmlns:a16="http://schemas.microsoft.com/office/drawing/2014/main" id="{22070E02-A992-4CEB-ACD7-C19DBC63F437}"/>
              </a:ext>
            </a:extLst>
          </p:cNvPr>
          <p:cNvSpPr>
            <a:spLocks noGrp="1"/>
          </p:cNvSpPr>
          <p:nvPr>
            <p:ph type="body" sz="quarter" idx="13"/>
          </p:nvPr>
        </p:nvSpPr>
        <p:spPr>
          <a:xfrm>
            <a:off x="278954" y="4005215"/>
            <a:ext cx="6081353" cy="1101897"/>
          </a:xfrm>
        </p:spPr>
        <p:txBody>
          <a:bodyPr/>
          <a:lstStyle/>
          <a:p>
            <a:r>
              <a:rPr lang="en-GB" dirty="0">
                <a:latin typeface="Lato" panose="020F0502020204030203" pitchFamily="34" charset="0"/>
              </a:rPr>
              <a:t>Subject: Project Management</a:t>
            </a:r>
            <a:endParaRPr lang="en-US" dirty="0">
              <a:latin typeface="Lato" panose="020F0502020204030203" pitchFamily="34" charset="0"/>
            </a:endParaRPr>
          </a:p>
        </p:txBody>
      </p:sp>
      <p:sp>
        <p:nvSpPr>
          <p:cNvPr id="10" name="TextBox 9">
            <a:extLst>
              <a:ext uri="{FF2B5EF4-FFF2-40B4-BE49-F238E27FC236}">
                <a16:creationId xmlns:a16="http://schemas.microsoft.com/office/drawing/2014/main" id="{D3AA9E63-2DB5-4F8D-8703-29B80FFF9E65}"/>
              </a:ext>
            </a:extLst>
          </p:cNvPr>
          <p:cNvSpPr txBox="1"/>
          <p:nvPr/>
        </p:nvSpPr>
        <p:spPr>
          <a:xfrm>
            <a:off x="278954" y="4797886"/>
            <a:ext cx="4428512" cy="461665"/>
          </a:xfrm>
          <a:prstGeom prst="rect">
            <a:avLst/>
          </a:prstGeom>
          <a:noFill/>
        </p:spPr>
        <p:txBody>
          <a:bodyPr wrap="square" rtlCol="0">
            <a:spAutoFit/>
          </a:bodyPr>
          <a:lstStyle/>
          <a:p>
            <a:r>
              <a:rPr lang="en-GB" sz="2400" dirty="0">
                <a:solidFill>
                  <a:schemeClr val="tx2"/>
                </a:solidFill>
                <a:latin typeface="Lato" panose="020F0502020204030203" pitchFamily="34" charset="0"/>
              </a:rPr>
              <a:t>Lecturer: Nguyễn Thanh Ph</a:t>
            </a:r>
            <a:r>
              <a:rPr lang="vi-VN" sz="2400" dirty="0">
                <a:solidFill>
                  <a:schemeClr val="tx2"/>
                </a:solidFill>
              </a:rPr>
              <a:t>ư</a:t>
            </a:r>
            <a:r>
              <a:rPr lang="en-GB" sz="2400" dirty="0" err="1">
                <a:solidFill>
                  <a:schemeClr val="tx2"/>
                </a:solidFill>
                <a:latin typeface="Lato" panose="020F0502020204030203" pitchFamily="34" charset="0"/>
              </a:rPr>
              <a:t>ớc</a:t>
            </a:r>
            <a:endParaRPr lang="en-US" sz="2400" dirty="0">
              <a:solidFill>
                <a:schemeClr val="tx2"/>
              </a:solidFill>
              <a:latin typeface="Lato" panose="020F0502020204030203" pitchFamily="34" charset="0"/>
            </a:endParaRPr>
          </a:p>
        </p:txBody>
      </p:sp>
      <p:sp>
        <p:nvSpPr>
          <p:cNvPr id="7" name="TextBox 6">
            <a:extLst>
              <a:ext uri="{FF2B5EF4-FFF2-40B4-BE49-F238E27FC236}">
                <a16:creationId xmlns:a16="http://schemas.microsoft.com/office/drawing/2014/main" id="{A62568E2-5672-4681-844B-7C8723E5BB03}"/>
              </a:ext>
            </a:extLst>
          </p:cNvPr>
          <p:cNvSpPr txBox="1"/>
          <p:nvPr/>
        </p:nvSpPr>
        <p:spPr>
          <a:xfrm>
            <a:off x="544733" y="5523137"/>
            <a:ext cx="5325979" cy="707886"/>
          </a:xfrm>
          <a:prstGeom prst="rect">
            <a:avLst/>
          </a:prstGeom>
          <a:noFill/>
        </p:spPr>
        <p:txBody>
          <a:bodyPr wrap="square" rtlCol="0">
            <a:spAutoFit/>
          </a:bodyPr>
          <a:lstStyle/>
          <a:p>
            <a:r>
              <a:rPr lang="en-GB" sz="2000" dirty="0">
                <a:solidFill>
                  <a:schemeClr val="tx2"/>
                </a:solidFill>
                <a:latin typeface="+mj-lt"/>
              </a:rPr>
              <a:t>Students: </a:t>
            </a:r>
            <a:r>
              <a:rPr lang="en-GB" sz="2000" dirty="0" err="1">
                <a:solidFill>
                  <a:schemeClr val="tx2"/>
                </a:solidFill>
                <a:latin typeface="+mj-lt"/>
              </a:rPr>
              <a:t>Huỳnh</a:t>
            </a:r>
            <a:r>
              <a:rPr lang="en-GB" sz="2000" dirty="0">
                <a:solidFill>
                  <a:schemeClr val="tx2"/>
                </a:solidFill>
                <a:latin typeface="+mj-lt"/>
              </a:rPr>
              <a:t> Ph</a:t>
            </a:r>
            <a:r>
              <a:rPr lang="vi-VN" sz="2000" dirty="0">
                <a:solidFill>
                  <a:schemeClr val="tx2"/>
                </a:solidFill>
                <a:latin typeface="+mj-lt"/>
              </a:rPr>
              <a:t>ư</a:t>
            </a:r>
            <a:r>
              <a:rPr lang="en-GB" sz="2000" dirty="0" err="1">
                <a:solidFill>
                  <a:schemeClr val="tx2"/>
                </a:solidFill>
                <a:latin typeface="+mj-lt"/>
              </a:rPr>
              <a:t>ớc</a:t>
            </a:r>
            <a:r>
              <a:rPr lang="en-GB" sz="2000" dirty="0">
                <a:solidFill>
                  <a:schemeClr val="tx2"/>
                </a:solidFill>
                <a:latin typeface="+mj-lt"/>
              </a:rPr>
              <a:t> Ngà_15130106</a:t>
            </a:r>
          </a:p>
          <a:p>
            <a:r>
              <a:rPr lang="en-GB" sz="2000" dirty="0">
                <a:solidFill>
                  <a:schemeClr val="tx2"/>
                </a:solidFill>
                <a:latin typeface="+mj-lt"/>
              </a:rPr>
              <a:t>	     </a:t>
            </a:r>
            <a:r>
              <a:rPr lang="en-GB" sz="2000" dirty="0" err="1">
                <a:solidFill>
                  <a:schemeClr val="tx2"/>
                </a:solidFill>
                <a:latin typeface="+mj-lt"/>
              </a:rPr>
              <a:t>Nguyễn</a:t>
            </a:r>
            <a:r>
              <a:rPr lang="en-GB" sz="2000" dirty="0">
                <a:solidFill>
                  <a:schemeClr val="tx2"/>
                </a:solidFill>
                <a:latin typeface="+mj-lt"/>
              </a:rPr>
              <a:t> </a:t>
            </a:r>
            <a:r>
              <a:rPr lang="en-GB" sz="2000" dirty="0" err="1">
                <a:solidFill>
                  <a:schemeClr val="tx2"/>
                </a:solidFill>
                <a:latin typeface="+mj-lt"/>
              </a:rPr>
              <a:t>Hữu</a:t>
            </a:r>
            <a:r>
              <a:rPr lang="en-GB" sz="2000" dirty="0">
                <a:solidFill>
                  <a:schemeClr val="tx2"/>
                </a:solidFill>
                <a:latin typeface="+mj-lt"/>
              </a:rPr>
              <a:t> Tài_15130162</a:t>
            </a:r>
            <a:endParaRPr lang="en-US" sz="2000" dirty="0">
              <a:solidFill>
                <a:schemeClr val="tx2"/>
              </a:solidFill>
              <a:latin typeface="+mj-lt"/>
            </a:endParaRPr>
          </a:p>
        </p:txBody>
      </p:sp>
    </p:spTree>
    <p:extLst>
      <p:ext uri="{BB962C8B-B14F-4D97-AF65-F5344CB8AC3E}">
        <p14:creationId xmlns:p14="http://schemas.microsoft.com/office/powerpoint/2010/main" val="3610506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2" y="1033272"/>
            <a:ext cx="6898977" cy="782638"/>
          </a:xfrm>
        </p:spPr>
        <p:txBody>
          <a:bodyPr>
            <a:normAutofit fontScale="90000"/>
          </a:bodyPr>
          <a:lstStyle/>
          <a:p>
            <a:r>
              <a:rPr lang="en-GB" dirty="0"/>
              <a:t>The Risk Management plan is the only output</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774032" y="2587117"/>
            <a:ext cx="11338252" cy="3087427"/>
          </a:xfrm>
        </p:spPr>
        <p:txBody>
          <a:bodyPr>
            <a:noAutofit/>
          </a:bodyPr>
          <a:lstStyle/>
          <a:p>
            <a:r>
              <a:rPr lang="en-GB" sz="2800" dirty="0">
                <a:solidFill>
                  <a:schemeClr val="bg1">
                    <a:lumMod val="95000"/>
                  </a:schemeClr>
                </a:solidFill>
                <a:latin typeface="Lato" panose="020F0502020204030203"/>
              </a:rPr>
              <a:t>It tells you how you’re going to handle risk on your project—which you probably guessed, since that’s what management plans do. It says how you’ll assess risk on the project, who’s responsible for doing it, and how often you’ll do risk planning (since you’ll have to meet about risk planning with your team throughout the project).</a:t>
            </a:r>
          </a:p>
          <a:p>
            <a:endParaRPr lang="ru-RU" sz="2800" dirty="0">
              <a:solidFill>
                <a:schemeClr val="bg1">
                  <a:lumMod val="95000"/>
                </a:schemeClr>
              </a:solidFill>
              <a:latin typeface="Lato" panose="020F0502020204030203"/>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10</a:t>
            </a:fld>
            <a:endParaRPr lang="ru-RU" dirty="0"/>
          </a:p>
        </p:txBody>
      </p:sp>
    </p:spTree>
    <p:extLst>
      <p:ext uri="{BB962C8B-B14F-4D97-AF65-F5344CB8AC3E}">
        <p14:creationId xmlns:p14="http://schemas.microsoft.com/office/powerpoint/2010/main" val="38463607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2" y="1033272"/>
            <a:ext cx="8384036" cy="782638"/>
          </a:xfrm>
        </p:spPr>
        <p:txBody>
          <a:bodyPr>
            <a:normAutofit fontScale="90000"/>
          </a:bodyPr>
          <a:lstStyle/>
          <a:p>
            <a:r>
              <a:rPr lang="en-GB" dirty="0"/>
              <a:t>Use a risk breakdown structure to categorize risks </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774032" y="2221992"/>
            <a:ext cx="11338252" cy="665713"/>
          </a:xfrm>
        </p:spPr>
        <p:txBody>
          <a:bodyPr>
            <a:noAutofit/>
          </a:bodyPr>
          <a:lstStyle/>
          <a:p>
            <a:r>
              <a:rPr lang="en-GB" sz="3200" dirty="0">
                <a:latin typeface="+mj-lt"/>
              </a:rPr>
              <a:t>Concept:</a:t>
            </a:r>
            <a:endParaRPr lang="ru-RU" sz="3200" dirty="0">
              <a:latin typeface="+mj-lt"/>
            </a:endParaRPr>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a:off x="398893" y="2706164"/>
            <a:ext cx="5875297" cy="4079161"/>
          </a:xfrm>
        </p:spPr>
        <p:txBody>
          <a:bodyPr>
            <a:noAutofit/>
          </a:bodyPr>
          <a:lstStyle/>
          <a:p>
            <a:pPr>
              <a:lnSpc>
                <a:spcPct val="110000"/>
              </a:lnSpc>
            </a:pPr>
            <a:r>
              <a:rPr lang="en-GB" sz="2400" dirty="0">
                <a:solidFill>
                  <a:schemeClr val="bg1">
                    <a:lumMod val="95000"/>
                  </a:schemeClr>
                </a:solidFill>
                <a:latin typeface="+mj-lt"/>
              </a:rPr>
              <a:t>You should build guidelines for risk categories into your Risk Management plan, and the easiest way to do that is to use a risk breakdown structure (RBS). Notice how it looks a lot like a WBS? It’s a similar idea—you come up with major risk categories, and then decompose them into more detailed ones.</a:t>
            </a:r>
          </a:p>
          <a:p>
            <a:pPr>
              <a:lnSpc>
                <a:spcPct val="110000"/>
              </a:lnSpc>
            </a:pPr>
            <a:endParaRPr lang="en-US" sz="2400" dirty="0">
              <a:solidFill>
                <a:schemeClr val="bg1">
                  <a:lumMod val="95000"/>
                </a:schemeClr>
              </a:solidFill>
              <a:latin typeface="+mj-lt"/>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11</a:t>
            </a:fld>
            <a:endParaRPr lang="ru-RU" dirty="0"/>
          </a:p>
        </p:txBody>
      </p:sp>
      <p:pic>
        <p:nvPicPr>
          <p:cNvPr id="4" name="Picture 3">
            <a:extLst>
              <a:ext uri="{FF2B5EF4-FFF2-40B4-BE49-F238E27FC236}">
                <a16:creationId xmlns:a16="http://schemas.microsoft.com/office/drawing/2014/main" id="{0AC96133-8C07-4D06-B299-FF794D46F30F}"/>
              </a:ext>
            </a:extLst>
          </p:cNvPr>
          <p:cNvPicPr>
            <a:picLocks noChangeAspect="1"/>
          </p:cNvPicPr>
          <p:nvPr/>
        </p:nvPicPr>
        <p:blipFill>
          <a:blip r:embed="rId3"/>
          <a:stretch>
            <a:fillRect/>
          </a:stretch>
        </p:blipFill>
        <p:spPr>
          <a:xfrm>
            <a:off x="6274191" y="1448972"/>
            <a:ext cx="5875298" cy="5336354"/>
          </a:xfrm>
          <a:prstGeom prst="rect">
            <a:avLst/>
          </a:prstGeom>
        </p:spPr>
      </p:pic>
    </p:spTree>
    <p:extLst>
      <p:ext uri="{BB962C8B-B14F-4D97-AF65-F5344CB8AC3E}">
        <p14:creationId xmlns:p14="http://schemas.microsoft.com/office/powerpoint/2010/main" val="369259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2" y="1033272"/>
            <a:ext cx="8384036" cy="782638"/>
          </a:xfrm>
        </p:spPr>
        <p:txBody>
          <a:bodyPr>
            <a:normAutofit/>
          </a:bodyPr>
          <a:lstStyle/>
          <a:p>
            <a:r>
              <a:rPr lang="en-US" dirty="0"/>
              <a:t>Anatomy of a risk</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774032" y="2221992"/>
            <a:ext cx="11338252" cy="665713"/>
          </a:xfrm>
        </p:spPr>
        <p:txBody>
          <a:bodyPr>
            <a:noAutofit/>
          </a:bodyPr>
          <a:lstStyle/>
          <a:p>
            <a:r>
              <a:rPr lang="en-GB" sz="3200" dirty="0">
                <a:latin typeface="+mj-lt"/>
              </a:rPr>
              <a:t>Concept:</a:t>
            </a:r>
            <a:endParaRPr lang="ru-RU" sz="3200" dirty="0">
              <a:latin typeface="+mj-lt"/>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12</a:t>
            </a:fld>
            <a:endParaRPr lang="ru-RU" dirty="0"/>
          </a:p>
        </p:txBody>
      </p:sp>
      <p:sp>
        <p:nvSpPr>
          <p:cNvPr id="11" name="TextBox 10">
            <a:extLst>
              <a:ext uri="{FF2B5EF4-FFF2-40B4-BE49-F238E27FC236}">
                <a16:creationId xmlns:a16="http://schemas.microsoft.com/office/drawing/2014/main" id="{BB033B61-DFFF-40A9-B557-0A0D6A6C2CED}"/>
              </a:ext>
            </a:extLst>
          </p:cNvPr>
          <p:cNvSpPr txBox="1"/>
          <p:nvPr/>
        </p:nvSpPr>
        <p:spPr>
          <a:xfrm>
            <a:off x="661182" y="3094892"/>
            <a:ext cx="10297549" cy="2308324"/>
          </a:xfrm>
          <a:prstGeom prst="rect">
            <a:avLst/>
          </a:prstGeom>
          <a:noFill/>
        </p:spPr>
        <p:txBody>
          <a:bodyPr wrap="square" rtlCol="0">
            <a:spAutoFit/>
          </a:bodyPr>
          <a:lstStyle/>
          <a:p>
            <a:r>
              <a:rPr lang="en-GB" sz="2400" dirty="0">
                <a:solidFill>
                  <a:schemeClr val="bg1">
                    <a:lumMod val="95000"/>
                  </a:schemeClr>
                </a:solidFill>
                <a:latin typeface="+mj-lt"/>
              </a:rPr>
              <a:t>Once you’re done with Plan Risk Management, there are four more Risk Management processes that will help you and your team come up with the list of risks for your project, </a:t>
            </a:r>
            <a:r>
              <a:rPr lang="en-GB" sz="2400" dirty="0" err="1">
                <a:solidFill>
                  <a:schemeClr val="bg1">
                    <a:lumMod val="95000"/>
                  </a:schemeClr>
                </a:solidFill>
                <a:latin typeface="+mj-lt"/>
              </a:rPr>
              <a:t>analyze</a:t>
            </a:r>
            <a:r>
              <a:rPr lang="en-GB" sz="2400" dirty="0">
                <a:solidFill>
                  <a:schemeClr val="bg1">
                    <a:lumMod val="95000"/>
                  </a:schemeClr>
                </a:solidFill>
                <a:latin typeface="+mj-lt"/>
              </a:rPr>
              <a:t> how they could affect it, and plan how you and your team will respond if any of the risks materialize when you’re executing it.</a:t>
            </a:r>
          </a:p>
          <a:p>
            <a:endParaRPr lang="en-US" sz="2400" dirty="0">
              <a:solidFill>
                <a:schemeClr val="bg1">
                  <a:lumMod val="95000"/>
                </a:schemeClr>
              </a:solidFill>
              <a:latin typeface="+mj-lt"/>
            </a:endParaRPr>
          </a:p>
        </p:txBody>
      </p:sp>
    </p:spTree>
    <p:extLst>
      <p:ext uri="{BB962C8B-B14F-4D97-AF65-F5344CB8AC3E}">
        <p14:creationId xmlns:p14="http://schemas.microsoft.com/office/powerpoint/2010/main" val="176265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6171488" y="1046140"/>
            <a:ext cx="5841289" cy="782638"/>
          </a:xfrm>
        </p:spPr>
        <p:txBody>
          <a:bodyPr>
            <a:noAutofit/>
          </a:bodyPr>
          <a:lstStyle/>
          <a:p>
            <a:r>
              <a:rPr lang="en-GB" sz="4800" dirty="0">
                <a:latin typeface="Lato" panose="020F0502020204030203" pitchFamily="34" charset="0"/>
              </a:rPr>
              <a:t>Anatomy of a risk</a:t>
            </a:r>
            <a:endParaRPr lang="ru-RU" sz="4800"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6881205" y="2142148"/>
            <a:ext cx="6574288" cy="749047"/>
          </a:xfrm>
        </p:spPr>
        <p:txBody>
          <a:bodyPr>
            <a:noAutofit/>
          </a:bodyPr>
          <a:lstStyle/>
          <a:p>
            <a:r>
              <a:rPr lang="en-GB" sz="3200" dirty="0">
                <a:latin typeface="Lato" panose="020F0502020204030203" pitchFamily="34" charset="0"/>
              </a:rPr>
              <a:t>Four processes for Risk Management</a:t>
            </a:r>
            <a:endParaRPr lang="ru-RU" sz="3200" dirty="0">
              <a:latin typeface="+mj-lt"/>
            </a:endParaRPr>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881205" y="3867438"/>
            <a:ext cx="4421857" cy="2134933"/>
          </a:xfrm>
        </p:spPr>
        <p:txBody>
          <a:bodyPr>
            <a:noAutofit/>
          </a:bodyPr>
          <a:lstStyle/>
          <a:p>
            <a:pPr marL="0" indent="0">
              <a:buNone/>
            </a:pPr>
            <a:r>
              <a:rPr lang="en-GB" sz="2800" dirty="0">
                <a:solidFill>
                  <a:schemeClr val="bg1">
                    <a:lumMod val="95000"/>
                  </a:schemeClr>
                </a:solidFill>
                <a:latin typeface="Lato" panose="020F0502020204030203" pitchFamily="34" charset="0"/>
              </a:rPr>
              <a:t>The first thing you need to do when planning for risks is to gather the team together and come up with a list of every possible risk you can think of.</a:t>
            </a:r>
            <a:endParaRPr lang="en-US" sz="2800" dirty="0">
              <a:solidFill>
                <a:schemeClr val="bg1">
                  <a:lumMod val="95000"/>
                </a:schemeClr>
              </a:solidFill>
              <a:latin typeface="Lato" panose="020F0502020204030203" pitchFamily="34" charset="0"/>
            </a:endParaRP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13</a:t>
            </a:fld>
            <a:endParaRPr lang="ru-RU" dirty="0"/>
          </a:p>
        </p:txBody>
      </p:sp>
      <p:sp>
        <p:nvSpPr>
          <p:cNvPr id="3" name="TextBox 2">
            <a:extLst>
              <a:ext uri="{FF2B5EF4-FFF2-40B4-BE49-F238E27FC236}">
                <a16:creationId xmlns:a16="http://schemas.microsoft.com/office/drawing/2014/main" id="{42809E7B-1055-4954-946D-69D3AE9C59B6}"/>
              </a:ext>
            </a:extLst>
          </p:cNvPr>
          <p:cNvSpPr txBox="1"/>
          <p:nvPr/>
        </p:nvSpPr>
        <p:spPr>
          <a:xfrm flipH="1">
            <a:off x="6833639" y="3204565"/>
            <a:ext cx="3896523" cy="553998"/>
          </a:xfrm>
          <a:prstGeom prst="rect">
            <a:avLst/>
          </a:prstGeom>
          <a:noFill/>
        </p:spPr>
        <p:txBody>
          <a:bodyPr wrap="square" rtlCol="0">
            <a:spAutoFit/>
          </a:bodyPr>
          <a:lstStyle/>
          <a:p>
            <a:pPr marL="342900" indent="-342900">
              <a:buFont typeface="+mj-lt"/>
              <a:buAutoNum type="arabicParenR"/>
            </a:pPr>
            <a:r>
              <a:rPr lang="en-GB" sz="3000" dirty="0">
                <a:solidFill>
                  <a:schemeClr val="accent4">
                    <a:lumMod val="60000"/>
                    <a:lumOff val="40000"/>
                  </a:schemeClr>
                </a:solidFill>
                <a:latin typeface="Lato" panose="020F0502020204030203" pitchFamily="34" charset="0"/>
              </a:rPr>
              <a:t>Identity Risks</a:t>
            </a:r>
            <a:endParaRPr lang="en-US" sz="3000" dirty="0">
              <a:solidFill>
                <a:schemeClr val="accent4">
                  <a:lumMod val="60000"/>
                  <a:lumOff val="40000"/>
                </a:schemeClr>
              </a:solidFill>
              <a:latin typeface="Lato" panose="020F0502020204030203" pitchFamily="34" charset="0"/>
            </a:endParaRPr>
          </a:p>
        </p:txBody>
      </p:sp>
      <p:pic>
        <p:nvPicPr>
          <p:cNvPr id="8" name="Picture 7">
            <a:extLst>
              <a:ext uri="{FF2B5EF4-FFF2-40B4-BE49-F238E27FC236}">
                <a16:creationId xmlns:a16="http://schemas.microsoft.com/office/drawing/2014/main" id="{CF94DD7C-0BA7-4016-83B7-29EE1D0DB59D}"/>
              </a:ext>
            </a:extLst>
          </p:cNvPr>
          <p:cNvPicPr>
            <a:picLocks noChangeAspect="1"/>
          </p:cNvPicPr>
          <p:nvPr/>
        </p:nvPicPr>
        <p:blipFill>
          <a:blip r:embed="rId3"/>
          <a:stretch>
            <a:fillRect/>
          </a:stretch>
        </p:blipFill>
        <p:spPr>
          <a:xfrm>
            <a:off x="695185" y="1828778"/>
            <a:ext cx="4615610" cy="4174869"/>
          </a:xfrm>
          <a:prstGeom prst="rect">
            <a:avLst/>
          </a:prstGeom>
        </p:spPr>
      </p:pic>
    </p:spTree>
    <p:extLst>
      <p:ext uri="{BB962C8B-B14F-4D97-AF65-F5344CB8AC3E}">
        <p14:creationId xmlns:p14="http://schemas.microsoft.com/office/powerpoint/2010/main" val="426122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5561472" y="1046140"/>
            <a:ext cx="6375817" cy="782638"/>
          </a:xfrm>
        </p:spPr>
        <p:txBody>
          <a:bodyPr>
            <a:noAutofit/>
          </a:bodyPr>
          <a:lstStyle/>
          <a:p>
            <a:r>
              <a:rPr lang="en-GB" dirty="0"/>
              <a:t>Anatomy of a risk</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5397910" y="2241515"/>
            <a:ext cx="6794091" cy="749047"/>
          </a:xfrm>
        </p:spPr>
        <p:txBody>
          <a:bodyPr>
            <a:noAutofit/>
          </a:bodyPr>
          <a:lstStyle/>
          <a:p>
            <a:r>
              <a:rPr lang="en-GB" sz="3200" dirty="0">
                <a:latin typeface="+mj-lt"/>
              </a:rPr>
              <a:t>Four processes for Risk Management</a:t>
            </a:r>
            <a:endParaRPr lang="ru-RU" sz="3200" dirty="0">
              <a:latin typeface="+mj-lt"/>
            </a:endParaRPr>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096001" y="3867438"/>
            <a:ext cx="5207062" cy="2134933"/>
          </a:xfrm>
        </p:spPr>
        <p:txBody>
          <a:bodyPr>
            <a:noAutofit/>
          </a:bodyPr>
          <a:lstStyle/>
          <a:p>
            <a:pPr marL="0" indent="0">
              <a:buNone/>
            </a:pPr>
            <a:r>
              <a:rPr lang="en-GB" sz="2400" dirty="0">
                <a:solidFill>
                  <a:schemeClr val="bg1">
                    <a:lumMod val="95000"/>
                  </a:schemeClr>
                </a:solidFill>
                <a:latin typeface="+mj-lt"/>
              </a:rPr>
              <a:t>One you're got a list of risks, you'll need to get a good idea of the probability and impact of each risk</a:t>
            </a:r>
            <a:endParaRPr lang="en-US" sz="2400" dirty="0">
              <a:solidFill>
                <a:schemeClr val="bg1">
                  <a:lumMod val="95000"/>
                </a:schemeClr>
              </a:solidFill>
              <a:latin typeface="+mj-lt"/>
            </a:endParaRP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14</a:t>
            </a:fld>
            <a:endParaRPr lang="ru-RU" dirty="0"/>
          </a:p>
        </p:txBody>
      </p:sp>
      <p:sp>
        <p:nvSpPr>
          <p:cNvPr id="3" name="TextBox 2">
            <a:extLst>
              <a:ext uri="{FF2B5EF4-FFF2-40B4-BE49-F238E27FC236}">
                <a16:creationId xmlns:a16="http://schemas.microsoft.com/office/drawing/2014/main" id="{42809E7B-1055-4954-946D-69D3AE9C59B6}"/>
              </a:ext>
            </a:extLst>
          </p:cNvPr>
          <p:cNvSpPr txBox="1"/>
          <p:nvPr/>
        </p:nvSpPr>
        <p:spPr>
          <a:xfrm flipH="1">
            <a:off x="5561472" y="3204565"/>
            <a:ext cx="6630528" cy="523220"/>
          </a:xfrm>
          <a:prstGeom prst="rect">
            <a:avLst/>
          </a:prstGeom>
          <a:noFill/>
        </p:spPr>
        <p:txBody>
          <a:bodyPr wrap="square" rtlCol="0">
            <a:spAutoFit/>
          </a:bodyPr>
          <a:lstStyle/>
          <a:p>
            <a:pPr marL="514350" indent="-514350">
              <a:buFont typeface="+mj-lt"/>
              <a:buAutoNum type="arabicParenR" startAt="2"/>
            </a:pPr>
            <a:r>
              <a:rPr lang="en-GB" sz="2800" dirty="0">
                <a:solidFill>
                  <a:schemeClr val="accent4">
                    <a:lumMod val="60000"/>
                    <a:lumOff val="40000"/>
                  </a:schemeClr>
                </a:solidFill>
                <a:latin typeface="+mj-lt"/>
              </a:rPr>
              <a:t>Perform Qualitative Risk Analysis</a:t>
            </a:r>
            <a:endParaRPr lang="en-US" sz="2800" dirty="0">
              <a:solidFill>
                <a:schemeClr val="accent4">
                  <a:lumMod val="60000"/>
                  <a:lumOff val="40000"/>
                </a:schemeClr>
              </a:solidFill>
              <a:latin typeface="+mj-lt"/>
            </a:endParaRPr>
          </a:p>
        </p:txBody>
      </p:sp>
      <p:pic>
        <p:nvPicPr>
          <p:cNvPr id="9" name="Picture 8">
            <a:extLst>
              <a:ext uri="{FF2B5EF4-FFF2-40B4-BE49-F238E27FC236}">
                <a16:creationId xmlns:a16="http://schemas.microsoft.com/office/drawing/2014/main" id="{65349971-5E4F-4D09-B42B-399AF2407240}"/>
              </a:ext>
            </a:extLst>
          </p:cNvPr>
          <p:cNvPicPr>
            <a:picLocks noChangeAspect="1"/>
          </p:cNvPicPr>
          <p:nvPr/>
        </p:nvPicPr>
        <p:blipFill>
          <a:blip r:embed="rId3"/>
          <a:stretch>
            <a:fillRect/>
          </a:stretch>
        </p:blipFill>
        <p:spPr>
          <a:xfrm>
            <a:off x="1079354" y="1164502"/>
            <a:ext cx="3267793" cy="5020432"/>
          </a:xfrm>
          <a:prstGeom prst="rect">
            <a:avLst/>
          </a:prstGeom>
        </p:spPr>
      </p:pic>
    </p:spTree>
    <p:extLst>
      <p:ext uri="{BB962C8B-B14F-4D97-AF65-F5344CB8AC3E}">
        <p14:creationId xmlns:p14="http://schemas.microsoft.com/office/powerpoint/2010/main" val="587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5561472" y="1046140"/>
            <a:ext cx="6375817" cy="782638"/>
          </a:xfrm>
        </p:spPr>
        <p:txBody>
          <a:bodyPr>
            <a:noAutofit/>
          </a:bodyPr>
          <a:lstStyle/>
          <a:p>
            <a:r>
              <a:rPr lang="en-GB" dirty="0"/>
              <a:t>Anatomy of a risk</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5816182" y="2241515"/>
            <a:ext cx="6375819" cy="749047"/>
          </a:xfrm>
        </p:spPr>
        <p:txBody>
          <a:bodyPr>
            <a:noAutofit/>
          </a:bodyPr>
          <a:lstStyle/>
          <a:p>
            <a:r>
              <a:rPr lang="en-GB" sz="3200" dirty="0">
                <a:latin typeface="+mj-lt"/>
              </a:rPr>
              <a:t>Four processes for Risk Management</a:t>
            </a:r>
            <a:endParaRPr lang="ru-RU" sz="3200" dirty="0">
              <a:latin typeface="+mj-lt"/>
            </a:endParaRPr>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096001" y="3867438"/>
            <a:ext cx="5207062" cy="2134933"/>
          </a:xfrm>
        </p:spPr>
        <p:txBody>
          <a:bodyPr>
            <a:noAutofit/>
          </a:bodyPr>
          <a:lstStyle/>
          <a:p>
            <a:pPr marL="0" indent="0">
              <a:buNone/>
            </a:pPr>
            <a:r>
              <a:rPr lang="en-GB" sz="2400" dirty="0">
                <a:solidFill>
                  <a:schemeClr val="bg1">
                    <a:lumMod val="95000"/>
                  </a:schemeClr>
                </a:solidFill>
                <a:latin typeface="+mj-lt"/>
              </a:rPr>
              <a:t>You can make better decision with more precise data. That’s what this process is about-assigning numerical values for the probability and impact of each risk.</a:t>
            </a:r>
            <a:endParaRPr lang="en-US" sz="2400" dirty="0">
              <a:solidFill>
                <a:schemeClr val="bg1">
                  <a:lumMod val="95000"/>
                </a:schemeClr>
              </a:solidFill>
              <a:latin typeface="+mj-lt"/>
            </a:endParaRP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15</a:t>
            </a:fld>
            <a:endParaRPr lang="ru-RU" dirty="0"/>
          </a:p>
        </p:txBody>
      </p:sp>
      <p:sp>
        <p:nvSpPr>
          <p:cNvPr id="3" name="TextBox 2">
            <a:extLst>
              <a:ext uri="{FF2B5EF4-FFF2-40B4-BE49-F238E27FC236}">
                <a16:creationId xmlns:a16="http://schemas.microsoft.com/office/drawing/2014/main" id="{42809E7B-1055-4954-946D-69D3AE9C59B6}"/>
              </a:ext>
            </a:extLst>
          </p:cNvPr>
          <p:cNvSpPr txBox="1"/>
          <p:nvPr/>
        </p:nvSpPr>
        <p:spPr>
          <a:xfrm flipH="1">
            <a:off x="5692877" y="3204565"/>
            <a:ext cx="6740013" cy="523220"/>
          </a:xfrm>
          <a:prstGeom prst="rect">
            <a:avLst/>
          </a:prstGeom>
          <a:noFill/>
        </p:spPr>
        <p:txBody>
          <a:bodyPr wrap="square" rtlCol="0">
            <a:spAutoFit/>
          </a:bodyPr>
          <a:lstStyle/>
          <a:p>
            <a:pPr marL="514350" indent="-514350">
              <a:buFont typeface="+mj-lt"/>
              <a:buAutoNum type="arabicParenR" startAt="3"/>
            </a:pPr>
            <a:r>
              <a:rPr lang="en-GB" sz="2800" dirty="0">
                <a:solidFill>
                  <a:schemeClr val="accent4">
                    <a:lumMod val="60000"/>
                    <a:lumOff val="40000"/>
                  </a:schemeClr>
                </a:solidFill>
                <a:latin typeface="+mj-lt"/>
              </a:rPr>
              <a:t>Perform Qualitative Risk Analysis</a:t>
            </a:r>
            <a:endParaRPr lang="en-US" sz="2800" dirty="0">
              <a:solidFill>
                <a:schemeClr val="accent4">
                  <a:lumMod val="60000"/>
                  <a:lumOff val="40000"/>
                </a:schemeClr>
              </a:solidFill>
              <a:latin typeface="+mj-lt"/>
            </a:endParaRPr>
          </a:p>
        </p:txBody>
      </p:sp>
      <p:pic>
        <p:nvPicPr>
          <p:cNvPr id="8" name="Picture 7">
            <a:extLst>
              <a:ext uri="{FF2B5EF4-FFF2-40B4-BE49-F238E27FC236}">
                <a16:creationId xmlns:a16="http://schemas.microsoft.com/office/drawing/2014/main" id="{D70A9BC9-E2F0-4033-A5F9-4FE41F02069F}"/>
              </a:ext>
            </a:extLst>
          </p:cNvPr>
          <p:cNvPicPr>
            <a:picLocks noChangeAspect="1"/>
          </p:cNvPicPr>
          <p:nvPr/>
        </p:nvPicPr>
        <p:blipFill>
          <a:blip r:embed="rId3"/>
          <a:stretch>
            <a:fillRect/>
          </a:stretch>
        </p:blipFill>
        <p:spPr>
          <a:xfrm>
            <a:off x="1027378" y="1141750"/>
            <a:ext cx="2570261" cy="4860621"/>
          </a:xfrm>
          <a:prstGeom prst="rect">
            <a:avLst/>
          </a:prstGeom>
        </p:spPr>
      </p:pic>
    </p:spTree>
    <p:extLst>
      <p:ext uri="{BB962C8B-B14F-4D97-AF65-F5344CB8AC3E}">
        <p14:creationId xmlns:p14="http://schemas.microsoft.com/office/powerpoint/2010/main" val="157456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5561472" y="1046140"/>
            <a:ext cx="6375817" cy="782638"/>
          </a:xfrm>
        </p:spPr>
        <p:txBody>
          <a:bodyPr>
            <a:noAutofit/>
          </a:bodyPr>
          <a:lstStyle/>
          <a:p>
            <a:r>
              <a:rPr lang="en-GB" dirty="0"/>
              <a:t>Anatomy of a risk</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5816182" y="2241515"/>
            <a:ext cx="6375819" cy="749047"/>
          </a:xfrm>
        </p:spPr>
        <p:txBody>
          <a:bodyPr>
            <a:noAutofit/>
          </a:bodyPr>
          <a:lstStyle/>
          <a:p>
            <a:r>
              <a:rPr lang="en-GB" sz="3200" dirty="0">
                <a:latin typeface="+mj-lt"/>
              </a:rPr>
              <a:t>Four processes for Risk Management</a:t>
            </a:r>
            <a:endParaRPr lang="ru-RU" sz="3200" dirty="0">
              <a:latin typeface="+mj-lt"/>
            </a:endParaRPr>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096001" y="3867438"/>
            <a:ext cx="5207062" cy="2134933"/>
          </a:xfrm>
        </p:spPr>
        <p:txBody>
          <a:bodyPr>
            <a:noAutofit/>
          </a:bodyPr>
          <a:lstStyle/>
          <a:p>
            <a:pPr marL="0" indent="0">
              <a:buNone/>
            </a:pPr>
            <a:r>
              <a:rPr lang="en-GB" sz="2400" dirty="0">
                <a:solidFill>
                  <a:schemeClr val="bg1">
                    <a:lumMod val="95000"/>
                  </a:schemeClr>
                </a:solidFill>
                <a:latin typeface="+mj-lt"/>
              </a:rPr>
              <a:t>All that's left now is to plan responses to each risk, this is where you decide whether to avoid, mitigate, transfer, or accept… and how you’ll to do it!</a:t>
            </a:r>
            <a:endParaRPr lang="en-US" sz="2400" dirty="0">
              <a:solidFill>
                <a:schemeClr val="bg1">
                  <a:lumMod val="95000"/>
                </a:schemeClr>
              </a:solidFill>
              <a:latin typeface="+mj-lt"/>
            </a:endParaRP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16</a:t>
            </a:fld>
            <a:endParaRPr lang="ru-RU" dirty="0"/>
          </a:p>
        </p:txBody>
      </p:sp>
      <p:sp>
        <p:nvSpPr>
          <p:cNvPr id="3" name="TextBox 2">
            <a:extLst>
              <a:ext uri="{FF2B5EF4-FFF2-40B4-BE49-F238E27FC236}">
                <a16:creationId xmlns:a16="http://schemas.microsoft.com/office/drawing/2014/main" id="{42809E7B-1055-4954-946D-69D3AE9C59B6}"/>
              </a:ext>
            </a:extLst>
          </p:cNvPr>
          <p:cNvSpPr txBox="1"/>
          <p:nvPr/>
        </p:nvSpPr>
        <p:spPr>
          <a:xfrm flipH="1">
            <a:off x="5816182" y="3204565"/>
            <a:ext cx="6580682" cy="523220"/>
          </a:xfrm>
          <a:prstGeom prst="rect">
            <a:avLst/>
          </a:prstGeom>
          <a:noFill/>
        </p:spPr>
        <p:txBody>
          <a:bodyPr wrap="square" rtlCol="0">
            <a:spAutoFit/>
          </a:bodyPr>
          <a:lstStyle/>
          <a:p>
            <a:pPr marL="514350" indent="-514350">
              <a:buFont typeface="+mj-lt"/>
              <a:buAutoNum type="arabicParenR" startAt="4"/>
            </a:pPr>
            <a:r>
              <a:rPr lang="en-GB" sz="2800" dirty="0">
                <a:solidFill>
                  <a:schemeClr val="accent4">
                    <a:lumMod val="60000"/>
                    <a:lumOff val="40000"/>
                  </a:schemeClr>
                </a:solidFill>
                <a:latin typeface="+mj-lt"/>
              </a:rPr>
              <a:t>Plan risk responses:</a:t>
            </a:r>
            <a:endParaRPr lang="en-US" sz="2800" dirty="0">
              <a:solidFill>
                <a:schemeClr val="accent4">
                  <a:lumMod val="60000"/>
                  <a:lumOff val="40000"/>
                </a:schemeClr>
              </a:solidFill>
              <a:latin typeface="+mj-lt"/>
            </a:endParaRPr>
          </a:p>
        </p:txBody>
      </p:sp>
      <p:pic>
        <p:nvPicPr>
          <p:cNvPr id="9" name="Picture 8">
            <a:extLst>
              <a:ext uri="{FF2B5EF4-FFF2-40B4-BE49-F238E27FC236}">
                <a16:creationId xmlns:a16="http://schemas.microsoft.com/office/drawing/2014/main" id="{9D72D68F-1442-4072-B0EA-5FF06A855766}"/>
              </a:ext>
            </a:extLst>
          </p:cNvPr>
          <p:cNvPicPr>
            <a:picLocks noChangeAspect="1"/>
          </p:cNvPicPr>
          <p:nvPr/>
        </p:nvPicPr>
        <p:blipFill>
          <a:blip r:embed="rId3"/>
          <a:stretch>
            <a:fillRect/>
          </a:stretch>
        </p:blipFill>
        <p:spPr>
          <a:xfrm>
            <a:off x="608252" y="2616038"/>
            <a:ext cx="3896269" cy="3372321"/>
          </a:xfrm>
          <a:prstGeom prst="rect">
            <a:avLst/>
          </a:prstGeom>
        </p:spPr>
      </p:pic>
    </p:spTree>
    <p:extLst>
      <p:ext uri="{BB962C8B-B14F-4D97-AF65-F5344CB8AC3E}">
        <p14:creationId xmlns:p14="http://schemas.microsoft.com/office/powerpoint/2010/main" val="332923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78B911-C024-4DF1-A2FA-FD7E88BDEC94}"/>
              </a:ext>
            </a:extLst>
          </p:cNvPr>
          <p:cNvSpPr>
            <a:spLocks noGrp="1"/>
          </p:cNvSpPr>
          <p:nvPr>
            <p:ph type="title"/>
          </p:nvPr>
        </p:nvSpPr>
        <p:spPr>
          <a:xfrm>
            <a:off x="770021" y="1096344"/>
            <a:ext cx="10510754" cy="2281355"/>
          </a:xfrm>
        </p:spPr>
        <p:txBody>
          <a:bodyPr/>
          <a:lstStyle/>
          <a:p>
            <a:r>
              <a:rPr lang="en-GB" dirty="0"/>
              <a:t>Identify Risks</a:t>
            </a:r>
            <a:endParaRPr lang="en-US" dirty="0"/>
          </a:p>
        </p:txBody>
      </p:sp>
      <p:sp>
        <p:nvSpPr>
          <p:cNvPr id="8" name="Subtitle 7">
            <a:extLst>
              <a:ext uri="{FF2B5EF4-FFF2-40B4-BE49-F238E27FC236}">
                <a16:creationId xmlns:a16="http://schemas.microsoft.com/office/drawing/2014/main" id="{F67B9D4C-2F96-4A10-BB55-347B85DC3576}"/>
              </a:ext>
            </a:extLst>
          </p:cNvPr>
          <p:cNvSpPr>
            <a:spLocks noGrp="1"/>
          </p:cNvSpPr>
          <p:nvPr>
            <p:ph type="subTitle" idx="1"/>
          </p:nvPr>
        </p:nvSpPr>
        <p:spPr>
          <a:xfrm>
            <a:off x="770021" y="4659759"/>
            <a:ext cx="10090287" cy="1101897"/>
          </a:xfrm>
        </p:spPr>
        <p:txBody>
          <a:bodyPr/>
          <a:lstStyle/>
          <a:p>
            <a:pPr algn="ctr"/>
            <a:r>
              <a:rPr lang="en-GB" sz="3200" b="1" dirty="0">
                <a:latin typeface="+mj-lt"/>
              </a:rPr>
              <a:t>How to do it?</a:t>
            </a:r>
            <a:endParaRPr lang="en-US" sz="3200" b="1" dirty="0">
              <a:latin typeface="+mj-lt"/>
            </a:endParaRPr>
          </a:p>
        </p:txBody>
      </p:sp>
      <p:sp>
        <p:nvSpPr>
          <p:cNvPr id="3" name="Slide Number Placeholder 2">
            <a:extLst>
              <a:ext uri="{FF2B5EF4-FFF2-40B4-BE49-F238E27FC236}">
                <a16:creationId xmlns:a16="http://schemas.microsoft.com/office/drawing/2014/main" id="{E8205EDF-9AE3-4CAE-917C-FC169BEF85F8}"/>
              </a:ext>
            </a:extLst>
          </p:cNvPr>
          <p:cNvSpPr>
            <a:spLocks noGrp="1"/>
          </p:cNvSpPr>
          <p:nvPr>
            <p:ph type="sldNum" sz="quarter" idx="4294967295"/>
          </p:nvPr>
        </p:nvSpPr>
        <p:spPr>
          <a:xfrm>
            <a:off x="11642725" y="6002338"/>
            <a:ext cx="549275" cy="365125"/>
          </a:xfrm>
        </p:spPr>
        <p:txBody>
          <a:bodyPr/>
          <a:lstStyle/>
          <a:p>
            <a:fld id="{D495E168-DA5E-4888-8D8A-92B118324C14}" type="slidenum">
              <a:rPr lang="ru-RU" smtClean="0"/>
              <a:pPr/>
              <a:t>17</a:t>
            </a:fld>
            <a:endParaRPr lang="ru-RU" dirty="0"/>
          </a:p>
        </p:txBody>
      </p:sp>
      <p:sp>
        <p:nvSpPr>
          <p:cNvPr id="9" name="TextBox 8">
            <a:extLst>
              <a:ext uri="{FF2B5EF4-FFF2-40B4-BE49-F238E27FC236}">
                <a16:creationId xmlns:a16="http://schemas.microsoft.com/office/drawing/2014/main" id="{82B54C24-AC6C-426A-B483-7ED4B4FB6123}"/>
              </a:ext>
            </a:extLst>
          </p:cNvPr>
          <p:cNvSpPr txBox="1"/>
          <p:nvPr/>
        </p:nvSpPr>
        <p:spPr>
          <a:xfrm>
            <a:off x="2920180" y="3660727"/>
            <a:ext cx="6887497" cy="584775"/>
          </a:xfrm>
          <a:prstGeom prst="rect">
            <a:avLst/>
          </a:prstGeom>
          <a:noFill/>
        </p:spPr>
        <p:txBody>
          <a:bodyPr wrap="square" rtlCol="0">
            <a:spAutoFit/>
          </a:bodyPr>
          <a:lstStyle/>
          <a:p>
            <a:r>
              <a:rPr lang="en-GB" sz="3200" b="1" dirty="0">
                <a:solidFill>
                  <a:schemeClr val="tx2"/>
                </a:solidFill>
                <a:latin typeface="+mj-lt"/>
              </a:rPr>
              <a:t>Why must identify the risk?</a:t>
            </a:r>
            <a:endParaRPr lang="en-US" sz="3200" b="1" dirty="0">
              <a:solidFill>
                <a:schemeClr val="tx2"/>
              </a:solidFill>
              <a:latin typeface="+mj-lt"/>
            </a:endParaRPr>
          </a:p>
        </p:txBody>
      </p:sp>
    </p:spTree>
    <p:extLst>
      <p:ext uri="{BB962C8B-B14F-4D97-AF65-F5344CB8AC3E}">
        <p14:creationId xmlns:p14="http://schemas.microsoft.com/office/powerpoint/2010/main" val="55808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1" y="1033272"/>
            <a:ext cx="9697323" cy="782638"/>
          </a:xfrm>
        </p:spPr>
        <p:txBody>
          <a:bodyPr>
            <a:normAutofit fontScale="90000"/>
          </a:bodyPr>
          <a:lstStyle/>
          <a:p>
            <a:r>
              <a:rPr lang="en-GB" dirty="0"/>
              <a:t>What could happen to your project?</a:t>
            </a:r>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774031" y="2382119"/>
            <a:ext cx="6098716" cy="665713"/>
          </a:xfrm>
        </p:spPr>
        <p:txBody>
          <a:bodyPr>
            <a:noAutofit/>
          </a:bodyPr>
          <a:lstStyle/>
          <a:p>
            <a:r>
              <a:rPr lang="en-GB" sz="3200" dirty="0">
                <a:latin typeface="+mj-lt"/>
              </a:rPr>
              <a:t>Why must identify the risk?</a:t>
            </a:r>
            <a:endParaRPr lang="ru-RU" sz="3200" dirty="0">
              <a:latin typeface="+mj-lt"/>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18</a:t>
            </a:fld>
            <a:endParaRPr lang="ru-RU" dirty="0"/>
          </a:p>
        </p:txBody>
      </p:sp>
      <p:sp>
        <p:nvSpPr>
          <p:cNvPr id="11" name="TextBox 10">
            <a:extLst>
              <a:ext uri="{FF2B5EF4-FFF2-40B4-BE49-F238E27FC236}">
                <a16:creationId xmlns:a16="http://schemas.microsoft.com/office/drawing/2014/main" id="{BB033B61-DFFF-40A9-B557-0A0D6A6C2CED}"/>
              </a:ext>
            </a:extLst>
          </p:cNvPr>
          <p:cNvSpPr txBox="1"/>
          <p:nvPr/>
        </p:nvSpPr>
        <p:spPr>
          <a:xfrm>
            <a:off x="774031" y="3614041"/>
            <a:ext cx="10297549" cy="830997"/>
          </a:xfrm>
          <a:prstGeom prst="rect">
            <a:avLst/>
          </a:prstGeom>
          <a:noFill/>
        </p:spPr>
        <p:txBody>
          <a:bodyPr wrap="square" rtlCol="0">
            <a:spAutoFit/>
          </a:bodyPr>
          <a:lstStyle/>
          <a:p>
            <a:pPr algn="ctr"/>
            <a:r>
              <a:rPr lang="en-GB" sz="2400" dirty="0">
                <a:solidFill>
                  <a:schemeClr val="bg1">
                    <a:lumMod val="95000"/>
                  </a:schemeClr>
                </a:solidFill>
                <a:latin typeface="+mj-lt"/>
              </a:rPr>
              <a:t>You can’t plan for risks until you’ve figured out which ones you’re likely to run into.</a:t>
            </a:r>
            <a:endParaRPr lang="en-US" sz="2400" dirty="0">
              <a:solidFill>
                <a:schemeClr val="bg1">
                  <a:lumMod val="95000"/>
                </a:schemeClr>
              </a:solidFill>
              <a:latin typeface="+mj-lt"/>
            </a:endParaRPr>
          </a:p>
        </p:txBody>
      </p:sp>
    </p:spTree>
    <p:extLst>
      <p:ext uri="{BB962C8B-B14F-4D97-AF65-F5344CB8AC3E}">
        <p14:creationId xmlns:p14="http://schemas.microsoft.com/office/powerpoint/2010/main" val="23603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1" y="1033272"/>
            <a:ext cx="11526124" cy="782638"/>
          </a:xfrm>
        </p:spPr>
        <p:txBody>
          <a:bodyPr>
            <a:normAutofit/>
          </a:bodyPr>
          <a:lstStyle/>
          <a:p>
            <a:r>
              <a:rPr lang="en-GB" dirty="0"/>
              <a:t>Techniques to identify the risk</a:t>
            </a:r>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853748" y="2301724"/>
            <a:ext cx="11338252" cy="665713"/>
          </a:xfrm>
        </p:spPr>
        <p:txBody>
          <a:bodyPr>
            <a:noAutofit/>
          </a:bodyPr>
          <a:lstStyle/>
          <a:p>
            <a:pPr marL="514350" indent="-514350">
              <a:buFont typeface="+mj-lt"/>
              <a:buAutoNum type="arabicPeriod"/>
            </a:pPr>
            <a:r>
              <a:rPr lang="en-GB" sz="3200" dirty="0">
                <a:latin typeface="+mj-lt"/>
              </a:rPr>
              <a:t>Data-gathering techniques for Identify Risks</a:t>
            </a:r>
            <a:endParaRPr lang="ru-RU" sz="3200" dirty="0">
              <a:latin typeface="+mj-lt"/>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19</a:t>
            </a:fld>
            <a:endParaRPr lang="ru-RU" dirty="0"/>
          </a:p>
        </p:txBody>
      </p:sp>
      <p:sp>
        <p:nvSpPr>
          <p:cNvPr id="11" name="TextBox 10">
            <a:extLst>
              <a:ext uri="{FF2B5EF4-FFF2-40B4-BE49-F238E27FC236}">
                <a16:creationId xmlns:a16="http://schemas.microsoft.com/office/drawing/2014/main" id="{BB033B61-DFFF-40A9-B557-0A0D6A6C2CED}"/>
              </a:ext>
            </a:extLst>
          </p:cNvPr>
          <p:cNvSpPr txBox="1"/>
          <p:nvPr/>
        </p:nvSpPr>
        <p:spPr>
          <a:xfrm>
            <a:off x="774031" y="3614041"/>
            <a:ext cx="10297549" cy="1200329"/>
          </a:xfrm>
          <a:prstGeom prst="rect">
            <a:avLst/>
          </a:prstGeom>
          <a:noFill/>
        </p:spPr>
        <p:txBody>
          <a:bodyPr wrap="square" rtlCol="0">
            <a:spAutoFit/>
          </a:bodyPr>
          <a:lstStyle/>
          <a:p>
            <a:r>
              <a:rPr lang="en-GB" sz="2400" dirty="0">
                <a:solidFill>
                  <a:schemeClr val="bg1">
                    <a:lumMod val="95000"/>
                  </a:schemeClr>
                </a:solidFill>
                <a:latin typeface="+mj-lt"/>
              </a:rPr>
              <a:t>The most important way to identify those risks is to gather data from the team, stakeholders, and anyone else who might have data on risks.</a:t>
            </a:r>
          </a:p>
        </p:txBody>
      </p:sp>
    </p:spTree>
    <p:extLst>
      <p:ext uri="{BB962C8B-B14F-4D97-AF65-F5344CB8AC3E}">
        <p14:creationId xmlns:p14="http://schemas.microsoft.com/office/powerpoint/2010/main" val="37119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397565" y="880403"/>
            <a:ext cx="5056083" cy="782638"/>
          </a:xfrm>
        </p:spPr>
        <p:txBody>
          <a:bodyPr>
            <a:normAutofit/>
          </a:bodyPr>
          <a:lstStyle/>
          <a:p>
            <a:r>
              <a:rPr lang="en-GB" sz="4800" dirty="0">
                <a:latin typeface="Lato" panose="020F0502020204030203" pitchFamily="34" charset="0"/>
              </a:rPr>
              <a:t>What’s a risk?</a:t>
            </a:r>
            <a:endParaRPr lang="ru-RU" sz="4800" dirty="0"/>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397565" y="2225392"/>
            <a:ext cx="5314122" cy="3599336"/>
          </a:xfrm>
        </p:spPr>
        <p:txBody>
          <a:bodyPr>
            <a:normAutofit/>
          </a:bodyPr>
          <a:lstStyle/>
          <a:p>
            <a:r>
              <a:rPr lang="en-GB" sz="2400" dirty="0">
                <a:solidFill>
                  <a:schemeClr val="bg1">
                    <a:lumMod val="95000"/>
                  </a:schemeClr>
                </a:solidFill>
                <a:latin typeface="Lato" panose="020F0502020204030203" pitchFamily="34" charset="0"/>
              </a:rPr>
              <a:t>Any time there’s anything that might occur on your project and change the outcome of a project activity, we call that a risk. A risk can be an event (like a fire), or it can be a condition (like an important part being unavailable). Either way, it’s something that may or may not happen…but if it does, you will be forced to change the way you and your team work on the project.</a:t>
            </a:r>
          </a:p>
          <a:p>
            <a:endParaRPr lang="ru-RU" dirty="0">
              <a:solidFill>
                <a:schemeClr val="bg1">
                  <a:lumMod val="95000"/>
                </a:schemeClr>
              </a:solidFill>
              <a:latin typeface="+mj-lt"/>
            </a:endParaRPr>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2</a:t>
            </a:fld>
            <a:endParaRPr lang="ru-RU" dirty="0"/>
          </a:p>
        </p:txBody>
      </p:sp>
      <p:pic>
        <p:nvPicPr>
          <p:cNvPr id="12" name="Picture 11">
            <a:extLst>
              <a:ext uri="{FF2B5EF4-FFF2-40B4-BE49-F238E27FC236}">
                <a16:creationId xmlns:a16="http://schemas.microsoft.com/office/drawing/2014/main" id="{0D7E8703-BAED-40CA-922B-5E79CE43EBC9}"/>
              </a:ext>
            </a:extLst>
          </p:cNvPr>
          <p:cNvPicPr>
            <a:picLocks noChangeAspect="1"/>
          </p:cNvPicPr>
          <p:nvPr/>
        </p:nvPicPr>
        <p:blipFill>
          <a:blip r:embed="rId2"/>
          <a:stretch>
            <a:fillRect/>
          </a:stretch>
        </p:blipFill>
        <p:spPr>
          <a:xfrm>
            <a:off x="5711687" y="269925"/>
            <a:ext cx="6387548" cy="5684320"/>
          </a:xfrm>
          <a:prstGeom prst="rect">
            <a:avLst/>
          </a:prstGeom>
        </p:spPr>
      </p:pic>
    </p:spTree>
    <p:extLst>
      <p:ext uri="{BB962C8B-B14F-4D97-AF65-F5344CB8AC3E}">
        <p14:creationId xmlns:p14="http://schemas.microsoft.com/office/powerpoint/2010/main" val="110663001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1" y="1033272"/>
            <a:ext cx="11526124" cy="782638"/>
          </a:xfrm>
        </p:spPr>
        <p:txBody>
          <a:bodyPr>
            <a:normAutofit/>
          </a:bodyPr>
          <a:lstStyle/>
          <a:p>
            <a:r>
              <a:rPr lang="en-GB" dirty="0"/>
              <a:t>Techniques to identify the risk</a:t>
            </a:r>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853748" y="2301724"/>
            <a:ext cx="11338252" cy="665713"/>
          </a:xfrm>
        </p:spPr>
        <p:txBody>
          <a:bodyPr>
            <a:noAutofit/>
          </a:bodyPr>
          <a:lstStyle/>
          <a:p>
            <a:pPr marL="514350" indent="-514350">
              <a:buFont typeface="+mj-lt"/>
              <a:buAutoNum type="arabicPeriod"/>
            </a:pPr>
            <a:r>
              <a:rPr lang="en-GB" sz="3200" dirty="0">
                <a:latin typeface="+mj-lt"/>
              </a:rPr>
              <a:t>Data-gathering techniques for Identify Risks:</a:t>
            </a:r>
            <a:endParaRPr lang="ru-RU" sz="3200" dirty="0">
              <a:latin typeface="+mj-lt"/>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20</a:t>
            </a:fld>
            <a:endParaRPr lang="ru-RU" dirty="0"/>
          </a:p>
        </p:txBody>
      </p:sp>
      <p:sp>
        <p:nvSpPr>
          <p:cNvPr id="11" name="TextBox 10">
            <a:extLst>
              <a:ext uri="{FF2B5EF4-FFF2-40B4-BE49-F238E27FC236}">
                <a16:creationId xmlns:a16="http://schemas.microsoft.com/office/drawing/2014/main" id="{BB033B61-DFFF-40A9-B557-0A0D6A6C2CED}"/>
              </a:ext>
            </a:extLst>
          </p:cNvPr>
          <p:cNvSpPr txBox="1"/>
          <p:nvPr/>
        </p:nvSpPr>
        <p:spPr>
          <a:xfrm>
            <a:off x="774031" y="3614041"/>
            <a:ext cx="10297549" cy="1569660"/>
          </a:xfrm>
          <a:prstGeom prst="rect">
            <a:avLst/>
          </a:prstGeom>
          <a:noFill/>
        </p:spPr>
        <p:txBody>
          <a:bodyPr wrap="square" rtlCol="0">
            <a:spAutoFit/>
          </a:bodyPr>
          <a:lstStyle/>
          <a:p>
            <a:r>
              <a:rPr lang="en-GB" sz="2400" b="1" dirty="0">
                <a:solidFill>
                  <a:srgbClr val="FFC000"/>
                </a:solidFill>
                <a:latin typeface="+mj-lt"/>
              </a:rPr>
              <a:t>Brainstorming</a:t>
            </a:r>
            <a:r>
              <a:rPr lang="en-GB" sz="2400" dirty="0">
                <a:solidFill>
                  <a:schemeClr val="bg1">
                    <a:lumMod val="95000"/>
                  </a:schemeClr>
                </a:solidFill>
                <a:latin typeface="+mj-lt"/>
              </a:rPr>
              <a:t> is the first thing you should do with your team. Get them all together in a room, and start pumping out ideas. Brainstorming sessions always have a facilitator to lead the team and help turn their ideas into a list of risks. </a:t>
            </a:r>
            <a:endParaRPr lang="en-US" sz="2400" dirty="0">
              <a:solidFill>
                <a:schemeClr val="bg1">
                  <a:lumMod val="95000"/>
                </a:schemeClr>
              </a:solidFill>
              <a:latin typeface="+mj-lt"/>
            </a:endParaRPr>
          </a:p>
        </p:txBody>
      </p:sp>
      <p:sp>
        <p:nvSpPr>
          <p:cNvPr id="3" name="TextBox 2">
            <a:extLst>
              <a:ext uri="{FF2B5EF4-FFF2-40B4-BE49-F238E27FC236}">
                <a16:creationId xmlns:a16="http://schemas.microsoft.com/office/drawing/2014/main" id="{1BD45898-DB1D-49F2-B81D-19DF519B9DEC}"/>
              </a:ext>
            </a:extLst>
          </p:cNvPr>
          <p:cNvSpPr txBox="1"/>
          <p:nvPr/>
        </p:nvSpPr>
        <p:spPr>
          <a:xfrm>
            <a:off x="1430593" y="2966751"/>
            <a:ext cx="6515257" cy="523220"/>
          </a:xfrm>
          <a:prstGeom prst="rect">
            <a:avLst/>
          </a:prstGeom>
          <a:noFill/>
        </p:spPr>
        <p:txBody>
          <a:bodyPr wrap="square" rtlCol="0">
            <a:spAutoFit/>
          </a:bodyPr>
          <a:lstStyle/>
          <a:p>
            <a:r>
              <a:rPr lang="en-US" sz="2800" dirty="0">
                <a:solidFill>
                  <a:schemeClr val="accent4">
                    <a:lumMod val="60000"/>
                    <a:lumOff val="40000"/>
                  </a:schemeClr>
                </a:solidFill>
                <a:latin typeface="+mj-lt"/>
              </a:rPr>
              <a:t>Useful data gathering techniques: </a:t>
            </a:r>
          </a:p>
        </p:txBody>
      </p:sp>
    </p:spTree>
    <p:extLst>
      <p:ext uri="{BB962C8B-B14F-4D97-AF65-F5344CB8AC3E}">
        <p14:creationId xmlns:p14="http://schemas.microsoft.com/office/powerpoint/2010/main" val="282998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1" y="1033272"/>
            <a:ext cx="11526124" cy="782638"/>
          </a:xfrm>
        </p:spPr>
        <p:txBody>
          <a:bodyPr>
            <a:normAutofit/>
          </a:bodyPr>
          <a:lstStyle/>
          <a:p>
            <a:r>
              <a:rPr lang="en-GB" dirty="0"/>
              <a:t>Techniques to identify the risk</a:t>
            </a:r>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853748" y="2301724"/>
            <a:ext cx="11338252" cy="665713"/>
          </a:xfrm>
        </p:spPr>
        <p:txBody>
          <a:bodyPr>
            <a:noAutofit/>
          </a:bodyPr>
          <a:lstStyle/>
          <a:p>
            <a:pPr marL="514350" indent="-514350">
              <a:buFont typeface="+mj-lt"/>
              <a:buAutoNum type="arabicPeriod"/>
            </a:pPr>
            <a:r>
              <a:rPr lang="en-GB" sz="3200" dirty="0">
                <a:latin typeface="+mj-lt"/>
              </a:rPr>
              <a:t>Data-gathering techniques for Identify Risks:</a:t>
            </a:r>
            <a:endParaRPr lang="ru-RU" sz="3200" dirty="0">
              <a:latin typeface="+mj-lt"/>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21</a:t>
            </a:fld>
            <a:endParaRPr lang="ru-RU" dirty="0"/>
          </a:p>
        </p:txBody>
      </p:sp>
      <p:sp>
        <p:nvSpPr>
          <p:cNvPr id="11" name="TextBox 10">
            <a:extLst>
              <a:ext uri="{FF2B5EF4-FFF2-40B4-BE49-F238E27FC236}">
                <a16:creationId xmlns:a16="http://schemas.microsoft.com/office/drawing/2014/main" id="{BB033B61-DFFF-40A9-B557-0A0D6A6C2CED}"/>
              </a:ext>
            </a:extLst>
          </p:cNvPr>
          <p:cNvSpPr txBox="1"/>
          <p:nvPr/>
        </p:nvSpPr>
        <p:spPr>
          <a:xfrm>
            <a:off x="774031" y="3614041"/>
            <a:ext cx="10297549" cy="1938992"/>
          </a:xfrm>
          <a:prstGeom prst="rect">
            <a:avLst/>
          </a:prstGeom>
          <a:noFill/>
        </p:spPr>
        <p:txBody>
          <a:bodyPr wrap="square" rtlCol="0">
            <a:spAutoFit/>
          </a:bodyPr>
          <a:lstStyle/>
          <a:p>
            <a:r>
              <a:rPr lang="en-GB" sz="2400" b="1" dirty="0">
                <a:solidFill>
                  <a:srgbClr val="FFC000"/>
                </a:solidFill>
                <a:latin typeface="+mj-lt"/>
              </a:rPr>
              <a:t>Interviews</a:t>
            </a:r>
            <a:r>
              <a:rPr lang="en-GB" sz="2400" dirty="0">
                <a:solidFill>
                  <a:schemeClr val="bg1">
                    <a:lumMod val="95000"/>
                  </a:schemeClr>
                </a:solidFill>
                <a:latin typeface="+mj-lt"/>
              </a:rPr>
              <a:t> are a really important part of identifying risk. Try to find everyone who might have an opinion and ask them about what could cause trouble on the project. The sponsor or client will think about the project in a very different way than the project team</a:t>
            </a:r>
            <a:endParaRPr lang="en-US" sz="2400" dirty="0">
              <a:solidFill>
                <a:schemeClr val="bg1">
                  <a:lumMod val="95000"/>
                </a:schemeClr>
              </a:solidFill>
              <a:latin typeface="+mj-lt"/>
            </a:endParaRPr>
          </a:p>
        </p:txBody>
      </p:sp>
      <p:sp>
        <p:nvSpPr>
          <p:cNvPr id="3" name="TextBox 2">
            <a:extLst>
              <a:ext uri="{FF2B5EF4-FFF2-40B4-BE49-F238E27FC236}">
                <a16:creationId xmlns:a16="http://schemas.microsoft.com/office/drawing/2014/main" id="{1BD45898-DB1D-49F2-B81D-19DF519B9DEC}"/>
              </a:ext>
            </a:extLst>
          </p:cNvPr>
          <p:cNvSpPr txBox="1"/>
          <p:nvPr/>
        </p:nvSpPr>
        <p:spPr>
          <a:xfrm>
            <a:off x="1430593" y="2966751"/>
            <a:ext cx="6515257" cy="523220"/>
          </a:xfrm>
          <a:prstGeom prst="rect">
            <a:avLst/>
          </a:prstGeom>
          <a:noFill/>
        </p:spPr>
        <p:txBody>
          <a:bodyPr wrap="square" rtlCol="0">
            <a:spAutoFit/>
          </a:bodyPr>
          <a:lstStyle/>
          <a:p>
            <a:r>
              <a:rPr lang="en-US" sz="2800" dirty="0">
                <a:solidFill>
                  <a:schemeClr val="accent4">
                    <a:lumMod val="60000"/>
                    <a:lumOff val="40000"/>
                  </a:schemeClr>
                </a:solidFill>
                <a:latin typeface="+mj-lt"/>
              </a:rPr>
              <a:t>Useful data gathering techniques: </a:t>
            </a:r>
          </a:p>
        </p:txBody>
      </p:sp>
    </p:spTree>
    <p:extLst>
      <p:ext uri="{BB962C8B-B14F-4D97-AF65-F5344CB8AC3E}">
        <p14:creationId xmlns:p14="http://schemas.microsoft.com/office/powerpoint/2010/main" val="99308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1" y="1033272"/>
            <a:ext cx="11526124" cy="782638"/>
          </a:xfrm>
        </p:spPr>
        <p:txBody>
          <a:bodyPr>
            <a:normAutofit/>
          </a:bodyPr>
          <a:lstStyle/>
          <a:p>
            <a:r>
              <a:rPr lang="en-GB" dirty="0"/>
              <a:t>Techniques to identify the risk</a:t>
            </a:r>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853748" y="2301724"/>
            <a:ext cx="11338252" cy="665713"/>
          </a:xfrm>
        </p:spPr>
        <p:txBody>
          <a:bodyPr>
            <a:noAutofit/>
          </a:bodyPr>
          <a:lstStyle/>
          <a:p>
            <a:pPr marL="514350" indent="-514350">
              <a:buFont typeface="+mj-lt"/>
              <a:buAutoNum type="arabicPeriod"/>
            </a:pPr>
            <a:r>
              <a:rPr lang="en-GB" sz="3200" dirty="0">
                <a:latin typeface="+mj-lt"/>
              </a:rPr>
              <a:t>Data-gathering techniques for Identify Risks:</a:t>
            </a:r>
            <a:endParaRPr lang="ru-RU" sz="3200" dirty="0">
              <a:latin typeface="+mj-lt"/>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22</a:t>
            </a:fld>
            <a:endParaRPr lang="ru-RU" dirty="0"/>
          </a:p>
        </p:txBody>
      </p:sp>
      <p:sp>
        <p:nvSpPr>
          <p:cNvPr id="11" name="TextBox 10">
            <a:extLst>
              <a:ext uri="{FF2B5EF4-FFF2-40B4-BE49-F238E27FC236}">
                <a16:creationId xmlns:a16="http://schemas.microsoft.com/office/drawing/2014/main" id="{BB033B61-DFFF-40A9-B557-0A0D6A6C2CED}"/>
              </a:ext>
            </a:extLst>
          </p:cNvPr>
          <p:cNvSpPr txBox="1"/>
          <p:nvPr/>
        </p:nvSpPr>
        <p:spPr>
          <a:xfrm>
            <a:off x="774031" y="3614041"/>
            <a:ext cx="10297549" cy="1569660"/>
          </a:xfrm>
          <a:prstGeom prst="rect">
            <a:avLst/>
          </a:prstGeom>
          <a:noFill/>
        </p:spPr>
        <p:txBody>
          <a:bodyPr wrap="square" rtlCol="0">
            <a:spAutoFit/>
          </a:bodyPr>
          <a:lstStyle/>
          <a:p>
            <a:r>
              <a:rPr lang="en-GB" sz="2400" b="1" dirty="0">
                <a:solidFill>
                  <a:srgbClr val="FFC000"/>
                </a:solidFill>
                <a:latin typeface="+mj-lt"/>
              </a:rPr>
              <a:t>Checklist</a:t>
            </a:r>
            <a:r>
              <a:rPr lang="en-GB" sz="2400" dirty="0">
                <a:solidFill>
                  <a:schemeClr val="bg1">
                    <a:lumMod val="95000"/>
                  </a:schemeClr>
                </a:solidFill>
                <a:latin typeface="+mj-lt"/>
              </a:rPr>
              <a:t> analysis means using checklists that you developed specifically to help you find risks. Your checklist might remind you to check certain assumptions, talk to certain people, or review documents you might have overlooked</a:t>
            </a:r>
            <a:endParaRPr lang="en-US" sz="2400" dirty="0">
              <a:solidFill>
                <a:schemeClr val="bg1">
                  <a:lumMod val="95000"/>
                </a:schemeClr>
              </a:solidFill>
              <a:latin typeface="+mj-lt"/>
            </a:endParaRPr>
          </a:p>
        </p:txBody>
      </p:sp>
      <p:sp>
        <p:nvSpPr>
          <p:cNvPr id="3" name="TextBox 2">
            <a:extLst>
              <a:ext uri="{FF2B5EF4-FFF2-40B4-BE49-F238E27FC236}">
                <a16:creationId xmlns:a16="http://schemas.microsoft.com/office/drawing/2014/main" id="{1BD45898-DB1D-49F2-B81D-19DF519B9DEC}"/>
              </a:ext>
            </a:extLst>
          </p:cNvPr>
          <p:cNvSpPr txBox="1"/>
          <p:nvPr/>
        </p:nvSpPr>
        <p:spPr>
          <a:xfrm>
            <a:off x="1430593" y="2966751"/>
            <a:ext cx="6515257" cy="523220"/>
          </a:xfrm>
          <a:prstGeom prst="rect">
            <a:avLst/>
          </a:prstGeom>
          <a:noFill/>
        </p:spPr>
        <p:txBody>
          <a:bodyPr wrap="square" rtlCol="0">
            <a:spAutoFit/>
          </a:bodyPr>
          <a:lstStyle/>
          <a:p>
            <a:r>
              <a:rPr lang="en-US" sz="2800" dirty="0">
                <a:solidFill>
                  <a:schemeClr val="accent4">
                    <a:lumMod val="60000"/>
                    <a:lumOff val="40000"/>
                  </a:schemeClr>
                </a:solidFill>
                <a:latin typeface="+mj-lt"/>
              </a:rPr>
              <a:t>Useful data gathering techniques: </a:t>
            </a:r>
          </a:p>
        </p:txBody>
      </p:sp>
    </p:spTree>
    <p:extLst>
      <p:ext uri="{BB962C8B-B14F-4D97-AF65-F5344CB8AC3E}">
        <p14:creationId xmlns:p14="http://schemas.microsoft.com/office/powerpoint/2010/main" val="88659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1" y="1033272"/>
            <a:ext cx="11526124" cy="782638"/>
          </a:xfrm>
        </p:spPr>
        <p:txBody>
          <a:bodyPr>
            <a:normAutofit/>
          </a:bodyPr>
          <a:lstStyle/>
          <a:p>
            <a:r>
              <a:rPr lang="en-GB" dirty="0"/>
              <a:t>Techniques to identify the risk</a:t>
            </a:r>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853748" y="2301724"/>
            <a:ext cx="11338252" cy="665713"/>
          </a:xfrm>
        </p:spPr>
        <p:txBody>
          <a:bodyPr>
            <a:noAutofit/>
          </a:bodyPr>
          <a:lstStyle/>
          <a:p>
            <a:pPr marL="514350" indent="-514350">
              <a:buFont typeface="+mj-lt"/>
              <a:buAutoNum type="arabicPeriod" startAt="2"/>
            </a:pPr>
            <a:r>
              <a:rPr lang="en-GB" sz="3200" dirty="0">
                <a:latin typeface="+mj-lt"/>
              </a:rPr>
              <a:t>More Identify Risks Techniques:</a:t>
            </a:r>
            <a:endParaRPr lang="ru-RU" sz="3200" dirty="0">
              <a:latin typeface="+mj-lt"/>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23</a:t>
            </a:fld>
            <a:endParaRPr lang="ru-RU" dirty="0"/>
          </a:p>
        </p:txBody>
      </p:sp>
      <p:sp>
        <p:nvSpPr>
          <p:cNvPr id="11" name="TextBox 10">
            <a:extLst>
              <a:ext uri="{FF2B5EF4-FFF2-40B4-BE49-F238E27FC236}">
                <a16:creationId xmlns:a16="http://schemas.microsoft.com/office/drawing/2014/main" id="{BB033B61-DFFF-40A9-B557-0A0D6A6C2CED}"/>
              </a:ext>
            </a:extLst>
          </p:cNvPr>
          <p:cNvSpPr txBox="1"/>
          <p:nvPr/>
        </p:nvSpPr>
        <p:spPr>
          <a:xfrm>
            <a:off x="774031" y="3614041"/>
            <a:ext cx="10297549" cy="1569660"/>
          </a:xfrm>
          <a:prstGeom prst="rect">
            <a:avLst/>
          </a:prstGeom>
          <a:noFill/>
        </p:spPr>
        <p:txBody>
          <a:bodyPr wrap="square" rtlCol="0">
            <a:spAutoFit/>
          </a:bodyPr>
          <a:lstStyle/>
          <a:p>
            <a:r>
              <a:rPr lang="en-GB" sz="2400" dirty="0">
                <a:solidFill>
                  <a:schemeClr val="bg1">
                    <a:lumMod val="95000"/>
                  </a:schemeClr>
                </a:solidFill>
                <a:latin typeface="+mj-lt"/>
              </a:rPr>
              <a:t>Even though gathering data is the biggest part of Identify Risks, it’s not the only part of it. There are other tools and techniques that you’ll use to make sure that the risk register you put together lists as many risks as possible.</a:t>
            </a:r>
            <a:endParaRPr lang="en-US" sz="2400" dirty="0">
              <a:solidFill>
                <a:schemeClr val="bg1">
                  <a:lumMod val="95000"/>
                </a:schemeClr>
              </a:solidFill>
              <a:latin typeface="+mj-lt"/>
            </a:endParaRPr>
          </a:p>
        </p:txBody>
      </p:sp>
    </p:spTree>
    <p:extLst>
      <p:ext uri="{BB962C8B-B14F-4D97-AF65-F5344CB8AC3E}">
        <p14:creationId xmlns:p14="http://schemas.microsoft.com/office/powerpoint/2010/main" val="346942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1" y="1033272"/>
            <a:ext cx="11526124" cy="782638"/>
          </a:xfrm>
        </p:spPr>
        <p:txBody>
          <a:bodyPr>
            <a:normAutofit/>
          </a:bodyPr>
          <a:lstStyle/>
          <a:p>
            <a:r>
              <a:rPr lang="en-GB" dirty="0"/>
              <a:t>Techniques to identify the risk</a:t>
            </a:r>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853748" y="2301724"/>
            <a:ext cx="11338252" cy="665713"/>
          </a:xfrm>
        </p:spPr>
        <p:txBody>
          <a:bodyPr>
            <a:noAutofit/>
          </a:bodyPr>
          <a:lstStyle/>
          <a:p>
            <a:r>
              <a:rPr lang="en-GB" sz="3200" dirty="0"/>
              <a:t>Data analysis tools and techniques </a:t>
            </a:r>
            <a:r>
              <a:rPr lang="en-GB" sz="3200" dirty="0">
                <a:latin typeface="+mj-lt"/>
              </a:rPr>
              <a:t>:</a:t>
            </a:r>
            <a:endParaRPr lang="ru-RU" sz="3200" dirty="0">
              <a:latin typeface="+mj-lt"/>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24</a:t>
            </a:fld>
            <a:endParaRPr lang="ru-RU" dirty="0"/>
          </a:p>
        </p:txBody>
      </p:sp>
      <p:sp>
        <p:nvSpPr>
          <p:cNvPr id="3" name="TextBox 2">
            <a:extLst>
              <a:ext uri="{FF2B5EF4-FFF2-40B4-BE49-F238E27FC236}">
                <a16:creationId xmlns:a16="http://schemas.microsoft.com/office/drawing/2014/main" id="{1BD45898-DB1D-49F2-B81D-19DF519B9DEC}"/>
              </a:ext>
            </a:extLst>
          </p:cNvPr>
          <p:cNvSpPr txBox="1"/>
          <p:nvPr/>
        </p:nvSpPr>
        <p:spPr>
          <a:xfrm>
            <a:off x="1430593" y="2966751"/>
            <a:ext cx="6515257" cy="523220"/>
          </a:xfrm>
          <a:prstGeom prst="rect">
            <a:avLst/>
          </a:prstGeom>
          <a:noFill/>
        </p:spPr>
        <p:txBody>
          <a:bodyPr wrap="square" rtlCol="0">
            <a:spAutoFit/>
          </a:bodyPr>
          <a:lstStyle/>
          <a:p>
            <a:pPr marL="457200" indent="-457200">
              <a:buFont typeface="Wingdings" panose="05000000000000000000" pitchFamily="2" charset="2"/>
              <a:buChar char="§"/>
            </a:pPr>
            <a:r>
              <a:rPr lang="en-GB" sz="2800" dirty="0">
                <a:solidFill>
                  <a:schemeClr val="accent4">
                    <a:lumMod val="60000"/>
                    <a:lumOff val="40000"/>
                  </a:schemeClr>
                </a:solidFill>
                <a:latin typeface="+mj-lt"/>
              </a:rPr>
              <a:t>Document analysis</a:t>
            </a:r>
            <a:endParaRPr lang="en-US" sz="2800" dirty="0">
              <a:solidFill>
                <a:schemeClr val="accent4">
                  <a:lumMod val="60000"/>
                  <a:lumOff val="40000"/>
                </a:schemeClr>
              </a:solidFill>
              <a:latin typeface="+mj-lt"/>
            </a:endParaRPr>
          </a:p>
        </p:txBody>
      </p:sp>
      <p:sp>
        <p:nvSpPr>
          <p:cNvPr id="4" name="TextBox 3">
            <a:extLst>
              <a:ext uri="{FF2B5EF4-FFF2-40B4-BE49-F238E27FC236}">
                <a16:creationId xmlns:a16="http://schemas.microsoft.com/office/drawing/2014/main" id="{B4121670-01A1-4718-8FE3-9FE939A23977}"/>
              </a:ext>
            </a:extLst>
          </p:cNvPr>
          <p:cNvSpPr txBox="1"/>
          <p:nvPr/>
        </p:nvSpPr>
        <p:spPr>
          <a:xfrm>
            <a:off x="1430593" y="3701911"/>
            <a:ext cx="5681407" cy="523220"/>
          </a:xfrm>
          <a:prstGeom prst="rect">
            <a:avLst/>
          </a:prstGeom>
          <a:noFill/>
        </p:spPr>
        <p:txBody>
          <a:bodyPr wrap="square" rtlCol="0">
            <a:spAutoFit/>
          </a:bodyPr>
          <a:lstStyle/>
          <a:p>
            <a:pPr marL="457200" indent="-457200">
              <a:buFont typeface="Wingdings" panose="05000000000000000000" pitchFamily="2" charset="2"/>
              <a:buChar char="§"/>
            </a:pPr>
            <a:r>
              <a:rPr lang="en-GB" sz="2800" dirty="0">
                <a:solidFill>
                  <a:schemeClr val="accent4">
                    <a:lumMod val="60000"/>
                    <a:lumOff val="40000"/>
                  </a:schemeClr>
                </a:solidFill>
                <a:latin typeface="+mj-lt"/>
              </a:rPr>
              <a:t>Root-cause identification</a:t>
            </a:r>
            <a:endParaRPr lang="en-US" sz="2800" dirty="0">
              <a:solidFill>
                <a:schemeClr val="accent4">
                  <a:lumMod val="60000"/>
                  <a:lumOff val="40000"/>
                </a:schemeClr>
              </a:solidFill>
              <a:latin typeface="+mj-lt"/>
            </a:endParaRPr>
          </a:p>
        </p:txBody>
      </p:sp>
      <p:sp>
        <p:nvSpPr>
          <p:cNvPr id="5" name="TextBox 4">
            <a:extLst>
              <a:ext uri="{FF2B5EF4-FFF2-40B4-BE49-F238E27FC236}">
                <a16:creationId xmlns:a16="http://schemas.microsoft.com/office/drawing/2014/main" id="{4098AB49-C071-43A8-8DC0-7304322A442A}"/>
              </a:ext>
            </a:extLst>
          </p:cNvPr>
          <p:cNvSpPr txBox="1"/>
          <p:nvPr/>
        </p:nvSpPr>
        <p:spPr>
          <a:xfrm>
            <a:off x="1430593" y="4470937"/>
            <a:ext cx="4182533" cy="523220"/>
          </a:xfrm>
          <a:prstGeom prst="rect">
            <a:avLst/>
          </a:prstGeom>
          <a:noFill/>
        </p:spPr>
        <p:txBody>
          <a:bodyPr wrap="square" rtlCol="0">
            <a:spAutoFit/>
          </a:bodyPr>
          <a:lstStyle/>
          <a:p>
            <a:pPr marL="457200" indent="-457200">
              <a:buFont typeface="Wingdings" panose="05000000000000000000" pitchFamily="2" charset="2"/>
              <a:buChar char="§"/>
            </a:pPr>
            <a:r>
              <a:rPr lang="en-GB" sz="2800" dirty="0">
                <a:solidFill>
                  <a:schemeClr val="accent4">
                    <a:lumMod val="60000"/>
                    <a:lumOff val="40000"/>
                  </a:schemeClr>
                </a:solidFill>
                <a:latin typeface="+mj-lt"/>
              </a:rPr>
              <a:t>SWOT analysis</a:t>
            </a:r>
            <a:endParaRPr lang="en-US" sz="2800" dirty="0">
              <a:solidFill>
                <a:schemeClr val="accent4">
                  <a:lumMod val="60000"/>
                  <a:lumOff val="40000"/>
                </a:schemeClr>
              </a:solidFill>
              <a:latin typeface="+mj-lt"/>
            </a:endParaRPr>
          </a:p>
        </p:txBody>
      </p:sp>
      <p:sp>
        <p:nvSpPr>
          <p:cNvPr id="6" name="TextBox 5">
            <a:extLst>
              <a:ext uri="{FF2B5EF4-FFF2-40B4-BE49-F238E27FC236}">
                <a16:creationId xmlns:a16="http://schemas.microsoft.com/office/drawing/2014/main" id="{76A37FE0-5B5D-4CEC-9E9E-7E6E93CC3656}"/>
              </a:ext>
            </a:extLst>
          </p:cNvPr>
          <p:cNvSpPr txBox="1"/>
          <p:nvPr/>
        </p:nvSpPr>
        <p:spPr>
          <a:xfrm>
            <a:off x="1430593" y="5239963"/>
            <a:ext cx="5520266" cy="954107"/>
          </a:xfrm>
          <a:prstGeom prst="rect">
            <a:avLst/>
          </a:prstGeom>
          <a:noFill/>
        </p:spPr>
        <p:txBody>
          <a:bodyPr wrap="square" rtlCol="0">
            <a:spAutoFit/>
          </a:bodyPr>
          <a:lstStyle/>
          <a:p>
            <a:pPr marL="457200" indent="-457200">
              <a:buFont typeface="Wingdings" panose="05000000000000000000" pitchFamily="2" charset="2"/>
              <a:buChar char="§"/>
            </a:pPr>
            <a:r>
              <a:rPr lang="en-US" sz="2800" dirty="0">
                <a:solidFill>
                  <a:schemeClr val="accent4">
                    <a:lumMod val="60000"/>
                    <a:lumOff val="40000"/>
                  </a:schemeClr>
                </a:solidFill>
                <a:latin typeface="+mj-lt"/>
              </a:rPr>
              <a:t>Assumptions and constraint analysis</a:t>
            </a:r>
          </a:p>
        </p:txBody>
      </p:sp>
    </p:spTree>
    <p:extLst>
      <p:ext uri="{BB962C8B-B14F-4D97-AF65-F5344CB8AC3E}">
        <p14:creationId xmlns:p14="http://schemas.microsoft.com/office/powerpoint/2010/main" val="426257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1000"/>
                                        <p:tgtEl>
                                          <p:spTgt spid="5">
                                            <p:txEl>
                                              <p:pRg st="0" end="0"/>
                                            </p:txEl>
                                          </p:spTgt>
                                        </p:tgtEl>
                                      </p:cBhvr>
                                    </p:animEffect>
                                    <p:anim calcmode="lin" valueType="num">
                                      <p:cBhvr>
                                        <p:cTn id="2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1000"/>
                                        <p:tgtEl>
                                          <p:spTgt spid="6">
                                            <p:txEl>
                                              <p:pRg st="0" end="0"/>
                                            </p:txEl>
                                          </p:spTgt>
                                        </p:tgtEl>
                                      </p:cBhvr>
                                    </p:animEffect>
                                    <p:anim calcmode="lin" valueType="num">
                                      <p:cBhvr>
                                        <p:cTn id="3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1" y="1033272"/>
            <a:ext cx="11526124" cy="782638"/>
          </a:xfrm>
        </p:spPr>
        <p:txBody>
          <a:bodyPr>
            <a:normAutofit/>
          </a:bodyPr>
          <a:lstStyle/>
          <a:p>
            <a:r>
              <a:rPr lang="en-GB" dirty="0"/>
              <a:t>Techniques to identify the risk</a:t>
            </a:r>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853748" y="2301724"/>
            <a:ext cx="11338252" cy="665713"/>
          </a:xfrm>
        </p:spPr>
        <p:txBody>
          <a:bodyPr>
            <a:noAutofit/>
          </a:bodyPr>
          <a:lstStyle/>
          <a:p>
            <a:r>
              <a:rPr lang="en-GB" sz="3200" dirty="0"/>
              <a:t>Data analysis tools and techniques </a:t>
            </a:r>
            <a:r>
              <a:rPr lang="en-GB" sz="3200" dirty="0">
                <a:latin typeface="+mj-lt"/>
              </a:rPr>
              <a:t>:</a:t>
            </a:r>
            <a:endParaRPr lang="ru-RU" sz="3200" dirty="0">
              <a:latin typeface="+mj-lt"/>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25</a:t>
            </a:fld>
            <a:endParaRPr lang="ru-RU" dirty="0"/>
          </a:p>
        </p:txBody>
      </p:sp>
      <p:sp>
        <p:nvSpPr>
          <p:cNvPr id="3" name="TextBox 2">
            <a:extLst>
              <a:ext uri="{FF2B5EF4-FFF2-40B4-BE49-F238E27FC236}">
                <a16:creationId xmlns:a16="http://schemas.microsoft.com/office/drawing/2014/main" id="{1BD45898-DB1D-49F2-B81D-19DF519B9DEC}"/>
              </a:ext>
            </a:extLst>
          </p:cNvPr>
          <p:cNvSpPr txBox="1"/>
          <p:nvPr/>
        </p:nvSpPr>
        <p:spPr>
          <a:xfrm>
            <a:off x="1430593" y="3251727"/>
            <a:ext cx="6515257" cy="523220"/>
          </a:xfrm>
          <a:prstGeom prst="rect">
            <a:avLst/>
          </a:prstGeom>
          <a:noFill/>
        </p:spPr>
        <p:txBody>
          <a:bodyPr wrap="square" rtlCol="0">
            <a:spAutoFit/>
          </a:bodyPr>
          <a:lstStyle/>
          <a:p>
            <a:pPr marL="457200" indent="-457200">
              <a:buFont typeface="Wingdings" panose="05000000000000000000" pitchFamily="2" charset="2"/>
              <a:buChar char="§"/>
            </a:pPr>
            <a:r>
              <a:rPr lang="en-US" sz="2800" dirty="0">
                <a:solidFill>
                  <a:schemeClr val="accent4">
                    <a:lumMod val="60000"/>
                    <a:lumOff val="40000"/>
                  </a:schemeClr>
                </a:solidFill>
                <a:latin typeface="+mj-lt"/>
              </a:rPr>
              <a:t>Interpersonal and team skills</a:t>
            </a:r>
          </a:p>
        </p:txBody>
      </p:sp>
      <p:sp>
        <p:nvSpPr>
          <p:cNvPr id="4" name="TextBox 3">
            <a:extLst>
              <a:ext uri="{FF2B5EF4-FFF2-40B4-BE49-F238E27FC236}">
                <a16:creationId xmlns:a16="http://schemas.microsoft.com/office/drawing/2014/main" id="{B4121670-01A1-4718-8FE3-9FE939A23977}"/>
              </a:ext>
            </a:extLst>
          </p:cNvPr>
          <p:cNvSpPr txBox="1"/>
          <p:nvPr/>
        </p:nvSpPr>
        <p:spPr>
          <a:xfrm>
            <a:off x="1430593" y="4177859"/>
            <a:ext cx="4665407" cy="523220"/>
          </a:xfrm>
          <a:prstGeom prst="rect">
            <a:avLst/>
          </a:prstGeom>
          <a:noFill/>
        </p:spPr>
        <p:txBody>
          <a:bodyPr wrap="square" rtlCol="0">
            <a:spAutoFit/>
          </a:bodyPr>
          <a:lstStyle/>
          <a:p>
            <a:pPr marL="457200" indent="-457200">
              <a:buFont typeface="Wingdings" panose="05000000000000000000" pitchFamily="2" charset="2"/>
              <a:buChar char="§"/>
            </a:pPr>
            <a:r>
              <a:rPr lang="en-US" sz="2800" dirty="0">
                <a:solidFill>
                  <a:schemeClr val="accent4">
                    <a:lumMod val="60000"/>
                    <a:lumOff val="40000"/>
                  </a:schemeClr>
                </a:solidFill>
                <a:latin typeface="+mj-lt"/>
              </a:rPr>
              <a:t>Prompt lists</a:t>
            </a:r>
          </a:p>
        </p:txBody>
      </p:sp>
      <p:sp>
        <p:nvSpPr>
          <p:cNvPr id="5" name="TextBox 4">
            <a:extLst>
              <a:ext uri="{FF2B5EF4-FFF2-40B4-BE49-F238E27FC236}">
                <a16:creationId xmlns:a16="http://schemas.microsoft.com/office/drawing/2014/main" id="{4098AB49-C071-43A8-8DC0-7304322A442A}"/>
              </a:ext>
            </a:extLst>
          </p:cNvPr>
          <p:cNvSpPr txBox="1"/>
          <p:nvPr/>
        </p:nvSpPr>
        <p:spPr>
          <a:xfrm>
            <a:off x="1430593" y="4962003"/>
            <a:ext cx="4182533" cy="523220"/>
          </a:xfrm>
          <a:prstGeom prst="rect">
            <a:avLst/>
          </a:prstGeom>
          <a:noFill/>
        </p:spPr>
        <p:txBody>
          <a:bodyPr wrap="square" rtlCol="0">
            <a:spAutoFit/>
          </a:bodyPr>
          <a:lstStyle/>
          <a:p>
            <a:pPr marL="457200" indent="-457200">
              <a:buFont typeface="Wingdings" panose="05000000000000000000" pitchFamily="2" charset="2"/>
              <a:buChar char="§"/>
            </a:pPr>
            <a:r>
              <a:rPr lang="en-US" sz="2800" dirty="0">
                <a:solidFill>
                  <a:schemeClr val="accent4">
                    <a:lumMod val="60000"/>
                    <a:lumOff val="40000"/>
                  </a:schemeClr>
                </a:solidFill>
              </a:rPr>
              <a:t>Expert judgment</a:t>
            </a:r>
            <a:endParaRPr lang="en-US" sz="2800" dirty="0">
              <a:solidFill>
                <a:schemeClr val="accent4">
                  <a:lumMod val="60000"/>
                  <a:lumOff val="40000"/>
                </a:schemeClr>
              </a:solidFill>
              <a:latin typeface="+mj-lt"/>
            </a:endParaRPr>
          </a:p>
        </p:txBody>
      </p:sp>
      <p:sp>
        <p:nvSpPr>
          <p:cNvPr id="10" name="TextBox 9">
            <a:extLst>
              <a:ext uri="{FF2B5EF4-FFF2-40B4-BE49-F238E27FC236}">
                <a16:creationId xmlns:a16="http://schemas.microsoft.com/office/drawing/2014/main" id="{0AF65CDC-04AD-4755-B559-20BB36F2314C}"/>
              </a:ext>
            </a:extLst>
          </p:cNvPr>
          <p:cNvSpPr txBox="1"/>
          <p:nvPr/>
        </p:nvSpPr>
        <p:spPr>
          <a:xfrm>
            <a:off x="1430593" y="5727726"/>
            <a:ext cx="3564740" cy="523220"/>
          </a:xfrm>
          <a:prstGeom prst="rect">
            <a:avLst/>
          </a:prstGeom>
          <a:noFill/>
        </p:spPr>
        <p:txBody>
          <a:bodyPr wrap="square" rtlCol="0">
            <a:spAutoFit/>
          </a:bodyPr>
          <a:lstStyle/>
          <a:p>
            <a:pPr marL="457200" indent="-457200">
              <a:buFont typeface="Wingdings" panose="05000000000000000000" pitchFamily="2" charset="2"/>
              <a:buChar char="§"/>
            </a:pPr>
            <a:r>
              <a:rPr lang="en-US" sz="2800" dirty="0">
                <a:solidFill>
                  <a:schemeClr val="accent4">
                    <a:lumMod val="60000"/>
                    <a:lumOff val="40000"/>
                  </a:schemeClr>
                </a:solidFill>
                <a:latin typeface="+mj-lt"/>
              </a:rPr>
              <a:t>Meetings</a:t>
            </a:r>
          </a:p>
        </p:txBody>
      </p:sp>
    </p:spTree>
    <p:extLst>
      <p:ext uri="{BB962C8B-B14F-4D97-AF65-F5344CB8AC3E}">
        <p14:creationId xmlns:p14="http://schemas.microsoft.com/office/powerpoint/2010/main" val="346341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1000"/>
                                        <p:tgtEl>
                                          <p:spTgt spid="10">
                                            <p:txEl>
                                              <p:pRg st="0" end="0"/>
                                            </p:txEl>
                                          </p:spTgt>
                                        </p:tgtEl>
                                      </p:cBhvr>
                                    </p:animEffect>
                                    <p:anim calcmode="lin" valueType="num">
                                      <p:cBhvr>
                                        <p:cTn id="2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26</a:t>
            </a:fld>
            <a:endParaRPr lang="ru-RU" dirty="0"/>
          </a:p>
        </p:txBody>
      </p:sp>
      <p:sp>
        <p:nvSpPr>
          <p:cNvPr id="5" name="Text Placeholder 4"/>
          <p:cNvSpPr>
            <a:spLocks noGrp="1"/>
          </p:cNvSpPr>
          <p:nvPr>
            <p:ph type="body" sz="quarter" idx="20"/>
          </p:nvPr>
        </p:nvSpPr>
        <p:spPr>
          <a:xfrm>
            <a:off x="774032" y="2496611"/>
            <a:ext cx="5017168" cy="2333625"/>
          </a:xfrm>
        </p:spPr>
        <p:txBody>
          <a:bodyPr>
            <a:normAutofit fontScale="92500"/>
          </a:bodyPr>
          <a:lstStyle/>
          <a:p>
            <a:r>
              <a:rPr lang="en-US" sz="2800" dirty="0">
                <a:solidFill>
                  <a:schemeClr val="bg1"/>
                </a:solidFill>
                <a:latin typeface="Lato" panose="020F0502020204030203" pitchFamily="34" charset="0"/>
              </a:rPr>
              <a:t>  Resources are a good place to start</a:t>
            </a:r>
          </a:p>
          <a:p>
            <a:r>
              <a:rPr lang="en-US" sz="2800" dirty="0">
                <a:solidFill>
                  <a:schemeClr val="bg1"/>
                </a:solidFill>
                <a:latin typeface="Lato" panose="020F0502020204030203" pitchFamily="34" charset="0"/>
              </a:rPr>
              <a:t>  The critical path is full of risks</a:t>
            </a:r>
          </a:p>
          <a:p>
            <a:r>
              <a:rPr lang="en-US" sz="2800" dirty="0">
                <a:solidFill>
                  <a:schemeClr val="bg1"/>
                </a:solidFill>
                <a:latin typeface="Lato" panose="020F0502020204030203" pitchFamily="34" charset="0"/>
              </a:rPr>
              <a:t>  When you assume</a:t>
            </a:r>
          </a:p>
          <a:p>
            <a:r>
              <a:rPr lang="en-US" sz="2800" dirty="0">
                <a:solidFill>
                  <a:schemeClr val="bg1"/>
                </a:solidFill>
                <a:latin typeface="Lato" panose="020F0502020204030203" pitchFamily="34" charset="0"/>
              </a:rPr>
              <a:t>  Look outside your project</a:t>
            </a:r>
          </a:p>
        </p:txBody>
      </p:sp>
      <p:sp>
        <p:nvSpPr>
          <p:cNvPr id="7" name="Title 6"/>
          <p:cNvSpPr>
            <a:spLocks noGrp="1"/>
          </p:cNvSpPr>
          <p:nvPr>
            <p:ph type="title"/>
          </p:nvPr>
        </p:nvSpPr>
        <p:spPr>
          <a:xfrm>
            <a:off x="774032" y="1033272"/>
            <a:ext cx="6642768" cy="782638"/>
          </a:xfrm>
        </p:spPr>
        <p:txBody>
          <a:bodyPr>
            <a:noAutofit/>
          </a:bodyPr>
          <a:lstStyle/>
          <a:p>
            <a:r>
              <a:rPr lang="en-US" sz="4800" b="0" dirty="0">
                <a:latin typeface="Lato" panose="020F0502020204030203" pitchFamily="34" charset="0"/>
              </a:rPr>
              <a:t>Where to look for risks</a:t>
            </a:r>
            <a:endParaRPr lang="en-US" sz="4800" dirty="0">
              <a:latin typeface="Lato" panose="020F0502020204030203"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7503" y="2026708"/>
            <a:ext cx="5372101" cy="3663773"/>
          </a:xfrm>
          <a:prstGeom prst="rect">
            <a:avLst/>
          </a:prstGeom>
        </p:spPr>
      </p:pic>
    </p:spTree>
    <p:extLst>
      <p:ext uri="{BB962C8B-B14F-4D97-AF65-F5344CB8AC3E}">
        <p14:creationId xmlns:p14="http://schemas.microsoft.com/office/powerpoint/2010/main" val="165839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27</a:t>
            </a:fld>
            <a:endParaRPr lang="ru-RU" dirty="0"/>
          </a:p>
        </p:txBody>
      </p:sp>
      <p:sp>
        <p:nvSpPr>
          <p:cNvPr id="9" name="Text Placeholder 4"/>
          <p:cNvSpPr>
            <a:spLocks noGrp="1"/>
          </p:cNvSpPr>
          <p:nvPr>
            <p:ph type="body" sz="quarter" idx="20"/>
          </p:nvPr>
        </p:nvSpPr>
        <p:spPr>
          <a:xfrm>
            <a:off x="774031" y="2496611"/>
            <a:ext cx="6642769" cy="3505761"/>
          </a:xfrm>
        </p:spPr>
        <p:txBody>
          <a:bodyPr>
            <a:noAutofit/>
          </a:bodyPr>
          <a:lstStyle/>
          <a:p>
            <a:pPr>
              <a:lnSpc>
                <a:spcPct val="100000"/>
              </a:lnSpc>
              <a:buFont typeface="Arial" panose="020B0604020202020204" pitchFamily="34" charset="0"/>
              <a:buChar char="•"/>
            </a:pPr>
            <a:r>
              <a:rPr lang="en-US" sz="2800" dirty="0">
                <a:latin typeface="Lato" panose="020F0502020204030203" pitchFamily="34" charset="0"/>
              </a:rPr>
              <a:t> </a:t>
            </a:r>
            <a:r>
              <a:rPr lang="en-US" sz="2800" dirty="0">
                <a:solidFill>
                  <a:schemeClr val="bg1"/>
                </a:solidFill>
                <a:latin typeface="Lato" panose="020F0502020204030203" pitchFamily="34" charset="0"/>
              </a:rPr>
              <a:t>There’s really no limit to the number of risks you can think of.</a:t>
            </a:r>
          </a:p>
          <a:p>
            <a:pPr>
              <a:lnSpc>
                <a:spcPct val="100000"/>
              </a:lnSpc>
              <a:buFont typeface="Arial" panose="020B0604020202020204" pitchFamily="34" charset="0"/>
              <a:buChar char="•"/>
            </a:pPr>
            <a:r>
              <a:rPr lang="en-US" sz="2800" dirty="0">
                <a:solidFill>
                  <a:schemeClr val="bg1"/>
                </a:solidFill>
                <a:latin typeface="Lato" panose="020F0502020204030203" pitchFamily="34" charset="0"/>
              </a:rPr>
              <a:t> Some risks will cause a whole lot of damage to your project if they happen, while others will barely make a scratch.</a:t>
            </a:r>
          </a:p>
          <a:p>
            <a:pPr>
              <a:lnSpc>
                <a:spcPct val="100000"/>
              </a:lnSpc>
              <a:buFont typeface="Arial" panose="020B0604020202020204" pitchFamily="34" charset="0"/>
              <a:buChar char="•"/>
            </a:pPr>
            <a:r>
              <a:rPr lang="en-US" sz="2800" dirty="0">
                <a:solidFill>
                  <a:schemeClr val="bg1"/>
                </a:solidFill>
                <a:latin typeface="Lato" panose="020F0502020204030203" pitchFamily="34" charset="0"/>
              </a:rPr>
              <a:t> You care much more about the risks that will have a big impact.</a:t>
            </a:r>
          </a:p>
        </p:txBody>
      </p:sp>
      <p:sp>
        <p:nvSpPr>
          <p:cNvPr id="10" name="Title 6"/>
          <p:cNvSpPr>
            <a:spLocks noGrp="1"/>
          </p:cNvSpPr>
          <p:nvPr>
            <p:ph type="title"/>
          </p:nvPr>
        </p:nvSpPr>
        <p:spPr>
          <a:xfrm>
            <a:off x="774032" y="1033272"/>
            <a:ext cx="6642768" cy="782638"/>
          </a:xfrm>
        </p:spPr>
        <p:txBody>
          <a:bodyPr>
            <a:noAutofit/>
          </a:bodyPr>
          <a:lstStyle/>
          <a:p>
            <a:r>
              <a:rPr lang="en-US" sz="4800" b="0" dirty="0">
                <a:latin typeface="Lato" panose="020F0502020204030203" pitchFamily="34" charset="0"/>
              </a:rPr>
              <a:t>Rank your risks</a:t>
            </a:r>
            <a:endParaRPr lang="en-US" sz="4800" dirty="0">
              <a:latin typeface="Lato" panose="020F0502020204030203" pitchFamily="34" charset="0"/>
            </a:endParaRPr>
          </a:p>
        </p:txBody>
      </p:sp>
    </p:spTree>
    <p:extLst>
      <p:ext uri="{BB962C8B-B14F-4D97-AF65-F5344CB8AC3E}">
        <p14:creationId xmlns:p14="http://schemas.microsoft.com/office/powerpoint/2010/main" val="11560267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20332" r="20332"/>
          <a:stretch>
            <a:fillRect/>
          </a:stretch>
        </p:blipFill>
        <p:spPr>
          <a:xfrm>
            <a:off x="7678351" y="0"/>
            <a:ext cx="6103621" cy="6858000"/>
          </a:xfrm>
        </p:spPr>
      </p:pic>
      <p:sp>
        <p:nvSpPr>
          <p:cNvPr id="3" name="Slide Number Placeholder 2"/>
          <p:cNvSpPr>
            <a:spLocks noGrp="1"/>
          </p:cNvSpPr>
          <p:nvPr>
            <p:ph type="sldNum" sz="quarter" idx="10"/>
          </p:nvPr>
        </p:nvSpPr>
        <p:spPr/>
        <p:txBody>
          <a:bodyPr/>
          <a:lstStyle/>
          <a:p>
            <a:fld id="{D495E168-DA5E-4888-8D8A-92B118324C14}" type="slidenum">
              <a:rPr lang="ru-RU" smtClean="0"/>
              <a:pPr/>
              <a:t>28</a:t>
            </a:fld>
            <a:endParaRPr lang="ru-RU" dirty="0"/>
          </a:p>
        </p:txBody>
      </p:sp>
      <p:sp>
        <p:nvSpPr>
          <p:cNvPr id="8" name="Text Placeholder 4"/>
          <p:cNvSpPr>
            <a:spLocks noGrp="1"/>
          </p:cNvSpPr>
          <p:nvPr>
            <p:ph type="body" sz="quarter" idx="4294967295"/>
          </p:nvPr>
        </p:nvSpPr>
        <p:spPr>
          <a:xfrm>
            <a:off x="774031" y="2496611"/>
            <a:ext cx="6642769" cy="3505761"/>
          </a:xfrm>
          <a:prstGeom prst="rect">
            <a:avLst/>
          </a:prstGeom>
        </p:spPr>
        <p:txBody>
          <a:bodyPr>
            <a:noAutofit/>
          </a:bodyPr>
          <a:lstStyle/>
          <a:p>
            <a:r>
              <a:rPr lang="en-US" sz="2800" dirty="0">
                <a:solidFill>
                  <a:schemeClr val="bg1"/>
                </a:solidFill>
                <a:latin typeface="Lato" panose="020F0502020204030203" pitchFamily="34" charset="0"/>
              </a:rPr>
              <a:t> </a:t>
            </a:r>
            <a:r>
              <a:rPr lang="en-US" dirty="0">
                <a:solidFill>
                  <a:schemeClr val="bg1"/>
                </a:solidFill>
                <a:latin typeface="Lato" panose="020F0502020204030203" pitchFamily="34" charset="0"/>
              </a:rPr>
              <a:t>How does that really help you plan?</a:t>
            </a:r>
          </a:p>
          <a:p>
            <a:r>
              <a:rPr lang="en-US" dirty="0">
                <a:solidFill>
                  <a:schemeClr val="bg1"/>
                </a:solidFill>
                <a:latin typeface="Lato" panose="020F0502020204030203" pitchFamily="34" charset="0"/>
              </a:rPr>
              <a:t>It turns out that if you have good numbers for those things, you can actually figure out how much those risks are going to cost your project.</a:t>
            </a:r>
            <a:endParaRPr lang="en-US" sz="2800" dirty="0">
              <a:solidFill>
                <a:schemeClr val="bg1"/>
              </a:solidFill>
              <a:latin typeface="Lato" panose="020F0502020204030203" pitchFamily="34" charset="0"/>
            </a:endParaRPr>
          </a:p>
        </p:txBody>
      </p:sp>
      <p:sp>
        <p:nvSpPr>
          <p:cNvPr id="9" name="Title 6"/>
          <p:cNvSpPr>
            <a:spLocks noGrp="1"/>
          </p:cNvSpPr>
          <p:nvPr>
            <p:ph type="title"/>
          </p:nvPr>
        </p:nvSpPr>
        <p:spPr>
          <a:xfrm>
            <a:off x="774031" y="524933"/>
            <a:ext cx="8708635" cy="1290977"/>
          </a:xfrm>
        </p:spPr>
        <p:txBody>
          <a:bodyPr>
            <a:noAutofit/>
          </a:bodyPr>
          <a:lstStyle/>
          <a:p>
            <a:r>
              <a:rPr lang="en-US" sz="4800" b="0" dirty="0">
                <a:latin typeface="Lato" panose="020F0502020204030203" pitchFamily="34" charset="0"/>
              </a:rPr>
              <a:t>Calculate the expected monetary value of your risks</a:t>
            </a:r>
            <a:endParaRPr lang="en-US" sz="4800" dirty="0">
              <a:latin typeface="Lato" panose="020F0502020204030203" pitchFamily="34" charset="0"/>
            </a:endParaRPr>
          </a:p>
        </p:txBody>
      </p:sp>
    </p:spTree>
    <p:extLst>
      <p:ext uri="{BB962C8B-B14F-4D97-AF65-F5344CB8AC3E}">
        <p14:creationId xmlns:p14="http://schemas.microsoft.com/office/powerpoint/2010/main" val="28868608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69730" y="1876096"/>
            <a:ext cx="5661452" cy="4126275"/>
          </a:xfrm>
          <a:prstGeom prst="rect">
            <a:avLst/>
          </a:prstGeom>
        </p:spPr>
      </p:pic>
      <p:sp>
        <p:nvSpPr>
          <p:cNvPr id="3" name="Slide Number Placeholder 2"/>
          <p:cNvSpPr>
            <a:spLocks noGrp="1"/>
          </p:cNvSpPr>
          <p:nvPr>
            <p:ph type="sldNum" sz="quarter" idx="10"/>
          </p:nvPr>
        </p:nvSpPr>
        <p:spPr/>
        <p:txBody>
          <a:bodyPr/>
          <a:lstStyle/>
          <a:p>
            <a:fld id="{D495E168-DA5E-4888-8D8A-92B118324C14}" type="slidenum">
              <a:rPr lang="ru-RU" smtClean="0"/>
              <a:pPr/>
              <a:t>29</a:t>
            </a:fld>
            <a:endParaRPr lang="ru-RU" dirty="0"/>
          </a:p>
        </p:txBody>
      </p:sp>
      <p:sp>
        <p:nvSpPr>
          <p:cNvPr id="6" name="Title 6"/>
          <p:cNvSpPr>
            <a:spLocks noGrp="1"/>
          </p:cNvSpPr>
          <p:nvPr>
            <p:ph type="title"/>
          </p:nvPr>
        </p:nvSpPr>
        <p:spPr>
          <a:xfrm>
            <a:off x="325537" y="2212909"/>
            <a:ext cx="5507704" cy="3452648"/>
          </a:xfrm>
        </p:spPr>
        <p:txBody>
          <a:bodyPr>
            <a:noAutofit/>
          </a:bodyPr>
          <a:lstStyle/>
          <a:p>
            <a:r>
              <a:rPr lang="en-US" sz="4800" b="0" dirty="0">
                <a:latin typeface="Lato" panose="020F0502020204030203" pitchFamily="34" charset="0"/>
              </a:rPr>
              <a:t>Decision tree analysis uses EMV to help you make</a:t>
            </a:r>
            <a:br>
              <a:rPr lang="en-US" sz="4800" b="0" dirty="0">
                <a:latin typeface="Lato" panose="020F0502020204030203" pitchFamily="34" charset="0"/>
              </a:rPr>
            </a:br>
            <a:r>
              <a:rPr lang="en-US" sz="4800" b="0" dirty="0">
                <a:latin typeface="Lato" panose="020F0502020204030203" pitchFamily="34" charset="0"/>
              </a:rPr>
              <a:t>choices</a:t>
            </a:r>
            <a:endParaRPr lang="en-US" sz="4800" dirty="0">
              <a:latin typeface="Lato" panose="020F0502020204030203" pitchFamily="34" charset="0"/>
            </a:endParaRPr>
          </a:p>
        </p:txBody>
      </p:sp>
    </p:spTree>
    <p:extLst>
      <p:ext uri="{BB962C8B-B14F-4D97-AF65-F5344CB8AC3E}">
        <p14:creationId xmlns:p14="http://schemas.microsoft.com/office/powerpoint/2010/main" val="272318379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273219" y="1001390"/>
            <a:ext cx="6445633" cy="782638"/>
          </a:xfrm>
        </p:spPr>
        <p:txBody>
          <a:bodyPr>
            <a:noAutofit/>
          </a:bodyPr>
          <a:lstStyle/>
          <a:p>
            <a:r>
              <a:rPr lang="en-GB" sz="4800" dirty="0">
                <a:latin typeface="Lato" panose="020F0502020204030203" pitchFamily="34" charset="0"/>
              </a:rPr>
              <a:t>How to deal with risk</a:t>
            </a:r>
            <a:endParaRPr lang="ru-RU" sz="4800"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167202" y="2941587"/>
            <a:ext cx="5822780" cy="2387791"/>
          </a:xfrm>
        </p:spPr>
        <p:txBody>
          <a:bodyPr>
            <a:noAutofit/>
          </a:bodyPr>
          <a:lstStyle/>
          <a:p>
            <a:r>
              <a:rPr lang="en-GB" sz="2800" dirty="0">
                <a:solidFill>
                  <a:schemeClr val="bg1">
                    <a:lumMod val="95000"/>
                  </a:schemeClr>
                </a:solidFill>
                <a:latin typeface="Lato" panose="020F0502020204030203" pitchFamily="34" charset="0"/>
                <a:cs typeface="Arial" panose="020B0604020202020204" pitchFamily="34" charset="0"/>
              </a:rPr>
              <a:t>When you’re planning your project, risks are still uncertain: they haven’t happened yet. But eventually, some of the risks that you plan for do happen. And that’s when you have to deal with them.</a:t>
            </a:r>
            <a:endParaRPr lang="ru-RU" sz="2800" dirty="0">
              <a:solidFill>
                <a:schemeClr val="bg1">
                  <a:lumMod val="95000"/>
                </a:schemeClr>
              </a:solidFill>
              <a:latin typeface="+mj-lt"/>
              <a:cs typeface="Arial" panose="020B0604020202020204" pitchFamily="34" charset="0"/>
            </a:endParaRP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3</a:t>
            </a:fld>
            <a:endParaRPr lang="ru-RU" dirty="0"/>
          </a:p>
        </p:txBody>
      </p:sp>
    </p:spTree>
    <p:extLst>
      <p:ext uri="{BB962C8B-B14F-4D97-AF65-F5344CB8AC3E}">
        <p14:creationId xmlns:p14="http://schemas.microsoft.com/office/powerpoint/2010/main" val="33132434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95E168-DA5E-4888-8D8A-92B118324C14}" type="slidenum">
              <a:rPr lang="ru-RU" smtClean="0"/>
              <a:pPr/>
              <a:t>30</a:t>
            </a:fld>
            <a:endParaRPr lang="ru-RU" dirty="0"/>
          </a:p>
        </p:txBody>
      </p:sp>
      <p:sp>
        <p:nvSpPr>
          <p:cNvPr id="6" name="Title 6"/>
          <p:cNvSpPr>
            <a:spLocks noGrp="1"/>
          </p:cNvSpPr>
          <p:nvPr>
            <p:ph type="title"/>
          </p:nvPr>
        </p:nvSpPr>
        <p:spPr>
          <a:xfrm>
            <a:off x="9409512" y="2191407"/>
            <a:ext cx="2782488" cy="4666593"/>
          </a:xfrm>
        </p:spPr>
        <p:txBody>
          <a:bodyPr>
            <a:noAutofit/>
          </a:bodyPr>
          <a:lstStyle/>
          <a:p>
            <a:pPr algn="r"/>
            <a:r>
              <a:rPr lang="en-US" sz="4800" b="0" dirty="0" smtClean="0">
                <a:latin typeface="Lato" panose="020F0502020204030203" pitchFamily="34" charset="0"/>
              </a:rPr>
              <a:t>What type of tent you choose?</a:t>
            </a:r>
            <a:endParaRPr lang="en-US" sz="4800" dirty="0">
              <a:latin typeface="Lato" panose="020F0502020204030203" pitchFamily="34" charset="0"/>
            </a:endParaRPr>
          </a:p>
        </p:txBody>
      </p:sp>
      <p:grpSp>
        <p:nvGrpSpPr>
          <p:cNvPr id="15" name="Group 14"/>
          <p:cNvGrpSpPr/>
          <p:nvPr/>
        </p:nvGrpSpPr>
        <p:grpSpPr>
          <a:xfrm>
            <a:off x="0" y="0"/>
            <a:ext cx="9409512" cy="6858000"/>
            <a:chOff x="0" y="0"/>
            <a:chExt cx="9409512" cy="6858000"/>
          </a:xfrm>
        </p:grpSpPr>
        <p:pic>
          <p:nvPicPr>
            <p:cNvPr id="5" name="Picture 4"/>
            <p:cNvPicPr>
              <a:picLocks noChangeAspect="1"/>
            </p:cNvPicPr>
            <p:nvPr/>
          </p:nvPicPr>
          <p:blipFill>
            <a:blip r:embed="rId2"/>
            <a:stretch>
              <a:fillRect/>
            </a:stretch>
          </p:blipFill>
          <p:spPr>
            <a:xfrm>
              <a:off x="0" y="0"/>
              <a:ext cx="9409512" cy="6858000"/>
            </a:xfrm>
            <a:prstGeom prst="rect">
              <a:avLst/>
            </a:prstGeom>
          </p:spPr>
        </p:pic>
        <p:sp>
          <p:nvSpPr>
            <p:cNvPr id="7" name="Rectangle 6"/>
            <p:cNvSpPr/>
            <p:nvPr/>
          </p:nvSpPr>
          <p:spPr>
            <a:xfrm>
              <a:off x="7078717" y="2191407"/>
              <a:ext cx="2175642" cy="1182414"/>
            </a:xfrm>
            <a:prstGeom prst="rect">
              <a:avLst/>
            </a:prstGeom>
            <a:noFill/>
            <a:ln w="12700" cap="flat">
              <a:solidFill>
                <a:srgbClr val="FF0000"/>
              </a:solidFill>
              <a:prstDash val="solid"/>
              <a:miter/>
            </a:ln>
          </p:spPr>
          <p:txBody>
            <a:bodyPr rtlCol="0" anchor="ctr"/>
            <a:lstStyle/>
            <a:p>
              <a:pPr algn="l"/>
              <a:endParaRPr lang="en-US" dirty="0"/>
            </a:p>
          </p:txBody>
        </p:sp>
        <p:sp>
          <p:nvSpPr>
            <p:cNvPr id="8" name="Rectangle 7"/>
            <p:cNvSpPr/>
            <p:nvPr/>
          </p:nvSpPr>
          <p:spPr>
            <a:xfrm>
              <a:off x="7078717" y="3878317"/>
              <a:ext cx="2175642" cy="1150883"/>
            </a:xfrm>
            <a:prstGeom prst="rect">
              <a:avLst/>
            </a:prstGeom>
            <a:noFill/>
            <a:ln w="12700" cap="flat">
              <a:solidFill>
                <a:srgbClr val="FF0000"/>
              </a:solidFill>
              <a:prstDash val="solid"/>
              <a:miter/>
            </a:ln>
          </p:spPr>
          <p:txBody>
            <a:bodyPr rtlCol="0" anchor="ctr"/>
            <a:lstStyle/>
            <a:p>
              <a:pPr algn="l"/>
              <a:endParaRPr lang="en-US" dirty="0"/>
            </a:p>
          </p:txBody>
        </p:sp>
        <p:cxnSp>
          <p:nvCxnSpPr>
            <p:cNvPr id="10" name="Straight Arrow Connector 9"/>
            <p:cNvCxnSpPr/>
            <p:nvPr/>
          </p:nvCxnSpPr>
          <p:spPr>
            <a:xfrm flipH="1">
              <a:off x="1830371" y="4319752"/>
              <a:ext cx="867103" cy="141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5371" y="5738648"/>
              <a:ext cx="1356462" cy="400110"/>
            </a:xfrm>
            <a:prstGeom prst="rect">
              <a:avLst/>
            </a:prstGeom>
            <a:noFill/>
          </p:spPr>
          <p:txBody>
            <a:bodyPr wrap="none" rtlCol="0">
              <a:spAutoFit/>
            </a:bodyPr>
            <a:lstStyle/>
            <a:p>
              <a:r>
                <a:rPr lang="en-US" sz="2000" dirty="0" smtClean="0">
                  <a:solidFill>
                    <a:srgbClr val="FF0000"/>
                  </a:solidFill>
                  <a:latin typeface="Lato" panose="020F0502020204030203" pitchFamily="34" charset="0"/>
                </a:rPr>
                <a:t>Cost $130</a:t>
              </a:r>
              <a:endParaRPr lang="en-US" sz="2000" dirty="0">
                <a:solidFill>
                  <a:srgbClr val="FF0000"/>
                </a:solidFill>
                <a:latin typeface="Lato" panose="020F0502020204030203" pitchFamily="34" charset="0"/>
              </a:endParaRPr>
            </a:p>
          </p:txBody>
        </p:sp>
        <p:cxnSp>
          <p:nvCxnSpPr>
            <p:cNvPr id="13" name="Straight Arrow Connector 12"/>
            <p:cNvCxnSpPr/>
            <p:nvPr/>
          </p:nvCxnSpPr>
          <p:spPr>
            <a:xfrm flipH="1" flipV="1">
              <a:off x="1830371" y="867103"/>
              <a:ext cx="867103" cy="488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05371" y="461893"/>
              <a:ext cx="1356462" cy="400110"/>
            </a:xfrm>
            <a:prstGeom prst="rect">
              <a:avLst/>
            </a:prstGeom>
            <a:noFill/>
          </p:spPr>
          <p:txBody>
            <a:bodyPr wrap="none" rtlCol="0">
              <a:spAutoFit/>
            </a:bodyPr>
            <a:lstStyle/>
            <a:p>
              <a:r>
                <a:rPr lang="en-US" sz="2000" dirty="0" smtClean="0">
                  <a:solidFill>
                    <a:srgbClr val="FF0000"/>
                  </a:solidFill>
                  <a:latin typeface="Lato" panose="020F0502020204030203" pitchFamily="34" charset="0"/>
                </a:rPr>
                <a:t>Cost $350</a:t>
              </a:r>
              <a:endParaRPr lang="en-US" sz="2000" dirty="0">
                <a:solidFill>
                  <a:srgbClr val="FF0000"/>
                </a:solidFill>
                <a:latin typeface="Lato" panose="020F0502020204030203" pitchFamily="34" charset="0"/>
              </a:endParaRPr>
            </a:p>
          </p:txBody>
        </p:sp>
      </p:grpSp>
    </p:spTree>
    <p:extLst>
      <p:ext uri="{BB962C8B-B14F-4D97-AF65-F5344CB8AC3E}">
        <p14:creationId xmlns:p14="http://schemas.microsoft.com/office/powerpoint/2010/main" val="302532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95E168-DA5E-4888-8D8A-92B118324C14}" type="slidenum">
              <a:rPr lang="ru-RU" smtClean="0"/>
              <a:pPr/>
              <a:t>31</a:t>
            </a:fld>
            <a:endParaRPr lang="ru-RU" dirty="0"/>
          </a:p>
        </p:txBody>
      </p:sp>
      <p:grpSp>
        <p:nvGrpSpPr>
          <p:cNvPr id="13" name="Group 12"/>
          <p:cNvGrpSpPr/>
          <p:nvPr/>
        </p:nvGrpSpPr>
        <p:grpSpPr>
          <a:xfrm>
            <a:off x="6327228" y="1521733"/>
            <a:ext cx="5864772" cy="4272455"/>
            <a:chOff x="6022427" y="1529255"/>
            <a:chExt cx="5864772" cy="4272455"/>
          </a:xfrm>
        </p:grpSpPr>
        <p:pic>
          <p:nvPicPr>
            <p:cNvPr id="6" name="Picture 5"/>
            <p:cNvPicPr>
              <a:picLocks noChangeAspect="1"/>
            </p:cNvPicPr>
            <p:nvPr/>
          </p:nvPicPr>
          <p:blipFill>
            <a:blip r:embed="rId2"/>
            <a:stretch>
              <a:fillRect/>
            </a:stretch>
          </p:blipFill>
          <p:spPr>
            <a:xfrm>
              <a:off x="6022427" y="1529255"/>
              <a:ext cx="5864772" cy="4272455"/>
            </a:xfrm>
            <a:prstGeom prst="rect">
              <a:avLst/>
            </a:prstGeom>
          </p:spPr>
        </p:pic>
        <p:sp>
          <p:nvSpPr>
            <p:cNvPr id="7" name="Rectangle 6"/>
            <p:cNvSpPr/>
            <p:nvPr/>
          </p:nvSpPr>
          <p:spPr>
            <a:xfrm>
              <a:off x="10434458" y="2894476"/>
              <a:ext cx="1356037" cy="736630"/>
            </a:xfrm>
            <a:prstGeom prst="rect">
              <a:avLst/>
            </a:prstGeom>
            <a:noFill/>
            <a:ln w="12700" cap="flat">
              <a:solidFill>
                <a:srgbClr val="FF0000"/>
              </a:solidFill>
              <a:prstDash val="solid"/>
              <a:miter/>
            </a:ln>
          </p:spPr>
          <p:txBody>
            <a:bodyPr rtlCol="0" anchor="ctr"/>
            <a:lstStyle/>
            <a:p>
              <a:pPr algn="l"/>
              <a:endParaRPr lang="en-US" dirty="0"/>
            </a:p>
          </p:txBody>
        </p:sp>
        <p:sp>
          <p:nvSpPr>
            <p:cNvPr id="8" name="Rectangle 7"/>
            <p:cNvSpPr/>
            <p:nvPr/>
          </p:nvSpPr>
          <p:spPr>
            <a:xfrm>
              <a:off x="10434458" y="3945402"/>
              <a:ext cx="1356037" cy="716987"/>
            </a:xfrm>
            <a:prstGeom prst="rect">
              <a:avLst/>
            </a:prstGeom>
            <a:noFill/>
            <a:ln w="12700" cap="flat">
              <a:solidFill>
                <a:srgbClr val="FF0000"/>
              </a:solidFill>
              <a:prstDash val="solid"/>
              <a:miter/>
            </a:ln>
          </p:spPr>
          <p:txBody>
            <a:bodyPr rtlCol="0" anchor="ctr"/>
            <a:lstStyle/>
            <a:p>
              <a:pPr algn="l"/>
              <a:endParaRPr lang="en-US" dirty="0"/>
            </a:p>
          </p:txBody>
        </p:sp>
        <p:cxnSp>
          <p:nvCxnSpPr>
            <p:cNvPr id="9" name="Straight Arrow Connector 8"/>
            <p:cNvCxnSpPr/>
            <p:nvPr/>
          </p:nvCxnSpPr>
          <p:spPr>
            <a:xfrm flipH="1">
              <a:off x="7163263" y="4220411"/>
              <a:ext cx="540449" cy="883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14361" y="5104367"/>
              <a:ext cx="845457" cy="249264"/>
            </a:xfrm>
            <a:prstGeom prst="rect">
              <a:avLst/>
            </a:prstGeom>
            <a:noFill/>
          </p:spPr>
          <p:txBody>
            <a:bodyPr wrap="none" rtlCol="0">
              <a:spAutoFit/>
            </a:bodyPr>
            <a:lstStyle/>
            <a:p>
              <a:r>
                <a:rPr lang="en-US" sz="2000" dirty="0" smtClean="0">
                  <a:solidFill>
                    <a:srgbClr val="FF0000"/>
                  </a:solidFill>
                  <a:latin typeface="Lato" panose="020F0502020204030203" pitchFamily="34" charset="0"/>
                </a:rPr>
                <a:t>Cost $130</a:t>
              </a:r>
              <a:endParaRPr lang="en-US" sz="2000" dirty="0">
                <a:solidFill>
                  <a:srgbClr val="FF0000"/>
                </a:solidFill>
                <a:latin typeface="Lato" panose="020F0502020204030203" pitchFamily="34" charset="0"/>
              </a:endParaRPr>
            </a:p>
          </p:txBody>
        </p:sp>
        <p:cxnSp>
          <p:nvCxnSpPr>
            <p:cNvPr id="11" name="Straight Arrow Connector 10"/>
            <p:cNvCxnSpPr/>
            <p:nvPr/>
          </p:nvCxnSpPr>
          <p:spPr>
            <a:xfrm flipH="1" flipV="1">
              <a:off x="7163263" y="2069450"/>
              <a:ext cx="540449" cy="30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59136" y="1621371"/>
              <a:ext cx="845457" cy="249264"/>
            </a:xfrm>
            <a:prstGeom prst="rect">
              <a:avLst/>
            </a:prstGeom>
            <a:noFill/>
          </p:spPr>
          <p:txBody>
            <a:bodyPr wrap="none" rtlCol="0">
              <a:spAutoFit/>
            </a:bodyPr>
            <a:lstStyle/>
            <a:p>
              <a:r>
                <a:rPr lang="en-US" sz="2000" dirty="0" smtClean="0">
                  <a:solidFill>
                    <a:srgbClr val="FF0000"/>
                  </a:solidFill>
                  <a:latin typeface="Lato" panose="020F0502020204030203" pitchFamily="34" charset="0"/>
                </a:rPr>
                <a:t>Cost $350</a:t>
              </a:r>
              <a:endParaRPr lang="en-US" sz="2000" dirty="0">
                <a:solidFill>
                  <a:srgbClr val="FF0000"/>
                </a:solidFill>
                <a:latin typeface="Lato" panose="020F0502020204030203" pitchFamily="34" charset="0"/>
              </a:endParaRPr>
            </a:p>
          </p:txBody>
        </p:sp>
      </p:grpSp>
      <p:sp>
        <p:nvSpPr>
          <p:cNvPr id="14" name="Text Placeholder 4"/>
          <p:cNvSpPr>
            <a:spLocks noGrp="1"/>
          </p:cNvSpPr>
          <p:nvPr>
            <p:ph type="body" sz="quarter" idx="4294967295"/>
          </p:nvPr>
        </p:nvSpPr>
        <p:spPr>
          <a:xfrm>
            <a:off x="98116" y="2743809"/>
            <a:ext cx="6150628" cy="3505761"/>
          </a:xfrm>
          <a:prstGeom prst="rect">
            <a:avLst/>
          </a:prstGeom>
        </p:spPr>
        <p:txBody>
          <a:bodyPr>
            <a:noAutofit/>
          </a:bodyPr>
          <a:lstStyle/>
          <a:p>
            <a:pPr marL="0" indent="0">
              <a:buNone/>
            </a:pPr>
            <a:r>
              <a:rPr lang="vi-VN" dirty="0">
                <a:solidFill>
                  <a:schemeClr val="bg1"/>
                </a:solidFill>
                <a:latin typeface="Lato" panose="020F0502020204030203" pitchFamily="34" charset="0"/>
              </a:rPr>
              <a:t>C</a:t>
            </a:r>
            <a:r>
              <a:rPr lang="vi-VN" sz="2800" dirty="0" smtClean="0">
                <a:solidFill>
                  <a:schemeClr val="bg1"/>
                </a:solidFill>
                <a:latin typeface="Lato" panose="020F0502020204030203" pitchFamily="34" charset="0"/>
              </a:rPr>
              <a:t>hoosing heavier tent:</a:t>
            </a:r>
          </a:p>
          <a:p>
            <a:pPr marL="0" indent="0">
              <a:buNone/>
            </a:pPr>
            <a:r>
              <a:rPr lang="vi-VN" sz="2600" dirty="0" smtClean="0">
                <a:latin typeface="Lato" panose="020F0502020204030203" pitchFamily="34" charset="0"/>
              </a:rPr>
              <a:t>-$16.80 + (-$6.50) + (-$350) = -$373.30</a:t>
            </a:r>
          </a:p>
          <a:p>
            <a:pPr marL="0" indent="0">
              <a:buNone/>
            </a:pPr>
            <a:r>
              <a:rPr lang="vi-VN" dirty="0">
                <a:solidFill>
                  <a:schemeClr val="bg1"/>
                </a:solidFill>
                <a:latin typeface="Lato" panose="020F0502020204030203" pitchFamily="34" charset="0"/>
              </a:rPr>
              <a:t>Choosing “cheaper” tent</a:t>
            </a:r>
            <a:r>
              <a:rPr lang="vi-VN" dirty="0" smtClean="0">
                <a:solidFill>
                  <a:schemeClr val="bg1"/>
                </a:solidFill>
                <a:latin typeface="Lato" panose="020F0502020204030203" pitchFamily="34" charset="0"/>
              </a:rPr>
              <a:t>:</a:t>
            </a:r>
          </a:p>
          <a:p>
            <a:pPr marL="0" indent="0">
              <a:buNone/>
            </a:pPr>
            <a:r>
              <a:rPr lang="vi-VN" sz="2600" dirty="0">
                <a:latin typeface="Lato" panose="020F0502020204030203" pitchFamily="34" charset="0"/>
              </a:rPr>
              <a:t>-$</a:t>
            </a:r>
            <a:r>
              <a:rPr lang="vi-VN" sz="2600" dirty="0" smtClean="0">
                <a:latin typeface="Lato" panose="020F0502020204030203" pitchFamily="34" charset="0"/>
              </a:rPr>
              <a:t>130 </a:t>
            </a:r>
            <a:r>
              <a:rPr lang="vi-VN" sz="2600" dirty="0">
                <a:latin typeface="Lato" panose="020F0502020204030203" pitchFamily="34" charset="0"/>
              </a:rPr>
              <a:t>+ </a:t>
            </a:r>
            <a:r>
              <a:rPr lang="vi-VN" sz="2600" dirty="0">
                <a:latin typeface="Lato" panose="020F0502020204030203" pitchFamily="34" charset="0"/>
              </a:rPr>
              <a:t>(-$333.55) </a:t>
            </a:r>
            <a:r>
              <a:rPr lang="vi-VN" sz="2600" dirty="0">
                <a:latin typeface="Lato" panose="020F0502020204030203" pitchFamily="34" charset="0"/>
              </a:rPr>
              <a:t>+ </a:t>
            </a:r>
            <a:r>
              <a:rPr lang="vi-VN" sz="2600" dirty="0">
                <a:latin typeface="Lato" panose="020F0502020204030203" pitchFamily="34" charset="0"/>
              </a:rPr>
              <a:t>(-$9.75) </a:t>
            </a:r>
            <a:r>
              <a:rPr lang="vi-VN" sz="2600" dirty="0">
                <a:latin typeface="Lato" panose="020F0502020204030203" pitchFamily="34" charset="0"/>
              </a:rPr>
              <a:t>= </a:t>
            </a:r>
            <a:r>
              <a:rPr lang="vi-VN" sz="2600" dirty="0">
                <a:latin typeface="Lato" panose="020F0502020204030203" pitchFamily="34" charset="0"/>
              </a:rPr>
              <a:t>-$</a:t>
            </a:r>
            <a:r>
              <a:rPr lang="vi-VN" sz="2600" dirty="0" smtClean="0">
                <a:latin typeface="Lato" panose="020F0502020204030203" pitchFamily="34" charset="0"/>
              </a:rPr>
              <a:t>473.30</a:t>
            </a:r>
          </a:p>
          <a:p>
            <a:pPr marL="0" indent="0">
              <a:buNone/>
            </a:pPr>
            <a:endParaRPr lang="vi-VN" sz="2600" dirty="0">
              <a:latin typeface="Lato" panose="020F0502020204030203" pitchFamily="34" charset="0"/>
            </a:endParaRPr>
          </a:p>
          <a:p>
            <a:pPr marL="0" indent="0">
              <a:buNone/>
            </a:pPr>
            <a:r>
              <a:rPr lang="vi-VN" sz="2600" dirty="0" smtClean="0">
                <a:solidFill>
                  <a:schemeClr val="bg1"/>
                </a:solidFill>
                <a:latin typeface="Lato" panose="020F0502020204030203" pitchFamily="34" charset="0"/>
                <a:sym typeface="Wingdings" panose="05000000000000000000" pitchFamily="2" charset="2"/>
              </a:rPr>
              <a:t> Cheaper tent </a:t>
            </a:r>
            <a:r>
              <a:rPr lang="vi-VN" sz="2600" dirty="0" smtClean="0">
                <a:solidFill>
                  <a:srgbClr val="FFC000"/>
                </a:solidFill>
                <a:latin typeface="Lato" panose="020F0502020204030203" pitchFamily="34" charset="0"/>
                <a:sym typeface="Wingdings" panose="05000000000000000000" pitchFamily="2" charset="2"/>
              </a:rPr>
              <a:t>more expensive </a:t>
            </a:r>
            <a:r>
              <a:rPr lang="vi-VN" sz="2600" dirty="0">
                <a:solidFill>
                  <a:schemeClr val="bg1"/>
                </a:solidFill>
                <a:latin typeface="Lato" panose="020F0502020204030203" pitchFamily="34" charset="0"/>
                <a:sym typeface="Wingdings" panose="05000000000000000000" pitchFamily="2" charset="2"/>
              </a:rPr>
              <a:t>!</a:t>
            </a:r>
            <a:endParaRPr lang="vi-VN" sz="2600" dirty="0">
              <a:solidFill>
                <a:schemeClr val="bg1"/>
              </a:solidFill>
              <a:latin typeface="Lato" panose="020F0502020204030203" pitchFamily="34" charset="0"/>
            </a:endParaRPr>
          </a:p>
          <a:p>
            <a:pPr marL="0" indent="0">
              <a:buNone/>
            </a:pPr>
            <a:endParaRPr lang="en-US" sz="2600" dirty="0">
              <a:latin typeface="Lato" panose="020F0502020204030203" pitchFamily="34" charset="0"/>
            </a:endParaRPr>
          </a:p>
        </p:txBody>
      </p:sp>
      <p:sp>
        <p:nvSpPr>
          <p:cNvPr id="15" name="Title 6"/>
          <p:cNvSpPr>
            <a:spLocks noGrp="1"/>
          </p:cNvSpPr>
          <p:nvPr>
            <p:ph type="title"/>
          </p:nvPr>
        </p:nvSpPr>
        <p:spPr>
          <a:xfrm>
            <a:off x="176600" y="1023715"/>
            <a:ext cx="6642768" cy="782638"/>
          </a:xfrm>
        </p:spPr>
        <p:txBody>
          <a:bodyPr>
            <a:noAutofit/>
          </a:bodyPr>
          <a:lstStyle/>
          <a:p>
            <a:r>
              <a:rPr lang="vi-VN" sz="4800" b="0" dirty="0" smtClean="0">
                <a:latin typeface="Lato" panose="020F0502020204030203" pitchFamily="34" charset="0"/>
              </a:rPr>
              <a:t>The “real” cost</a:t>
            </a:r>
            <a:endParaRPr lang="en-US" sz="4800" dirty="0">
              <a:latin typeface="Lato" panose="020F0502020204030203" pitchFamily="34" charset="0"/>
            </a:endParaRPr>
          </a:p>
        </p:txBody>
      </p:sp>
    </p:spTree>
    <p:extLst>
      <p:ext uri="{BB962C8B-B14F-4D97-AF65-F5344CB8AC3E}">
        <p14:creationId xmlns:p14="http://schemas.microsoft.com/office/powerpoint/2010/main" val="1396351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32</a:t>
            </a:fld>
            <a:endParaRPr lang="ru-RU" dirty="0"/>
          </a:p>
        </p:txBody>
      </p:sp>
      <p:sp>
        <p:nvSpPr>
          <p:cNvPr id="4" name="Title 3"/>
          <p:cNvSpPr>
            <a:spLocks noGrp="1"/>
          </p:cNvSpPr>
          <p:nvPr>
            <p:ph type="title"/>
          </p:nvPr>
        </p:nvSpPr>
        <p:spPr>
          <a:xfrm>
            <a:off x="774031" y="1064925"/>
            <a:ext cx="10505573" cy="1524185"/>
          </a:xfrm>
        </p:spPr>
        <p:txBody>
          <a:bodyPr>
            <a:noAutofit/>
          </a:bodyPr>
          <a:lstStyle/>
          <a:p>
            <a:r>
              <a:rPr lang="en-US" sz="4800" b="0" dirty="0">
                <a:latin typeface="Lato" panose="020F0502020204030203" pitchFamily="34" charset="0"/>
              </a:rPr>
              <a:t>Update the risk register based on your quantitative analysis results</a:t>
            </a:r>
            <a:endParaRPr lang="en-US" sz="4800" dirty="0">
              <a:latin typeface="Lato" panose="020F0502020204030203" pitchFamily="34" charset="0"/>
            </a:endParaRPr>
          </a:p>
        </p:txBody>
      </p:sp>
      <p:sp>
        <p:nvSpPr>
          <p:cNvPr id="6" name="Text Placeholder 4"/>
          <p:cNvSpPr>
            <a:spLocks noGrp="1"/>
          </p:cNvSpPr>
          <p:nvPr>
            <p:ph type="body" sz="quarter" idx="4294967295"/>
          </p:nvPr>
        </p:nvSpPr>
        <p:spPr>
          <a:xfrm>
            <a:off x="774031" y="3352240"/>
            <a:ext cx="6642769" cy="2165692"/>
          </a:xfrm>
          <a:prstGeom prst="rect">
            <a:avLst/>
          </a:prstGeom>
        </p:spPr>
        <p:txBody>
          <a:bodyPr>
            <a:noAutofit/>
          </a:bodyPr>
          <a:lstStyle/>
          <a:p>
            <a:r>
              <a:rPr lang="en-US" dirty="0">
                <a:solidFill>
                  <a:schemeClr val="bg1"/>
                </a:solidFill>
                <a:latin typeface="Lato" panose="020F0502020204030203" pitchFamily="34" charset="0"/>
              </a:rPr>
              <a:t>When you’ve finished gathering data about the risks, you change your priorities, urgency ratings, and categories (if necessary), and you update your risk register.</a:t>
            </a:r>
            <a:endParaRPr lang="en-US" sz="2800" dirty="0">
              <a:solidFill>
                <a:schemeClr val="bg1"/>
              </a:solidFill>
              <a:latin typeface="Lato" panose="020F0502020204030203"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73000">
            <a:off x="6606325" y="3226798"/>
            <a:ext cx="5489643" cy="6477318"/>
          </a:xfrm>
          <a:prstGeom prst="rect">
            <a:avLst/>
          </a:prstGeom>
        </p:spPr>
      </p:pic>
    </p:spTree>
    <p:extLst>
      <p:ext uri="{BB962C8B-B14F-4D97-AF65-F5344CB8AC3E}">
        <p14:creationId xmlns:p14="http://schemas.microsoft.com/office/powerpoint/2010/main" val="22870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33</a:t>
            </a:fld>
            <a:endParaRPr lang="ru-RU" dirty="0"/>
          </a:p>
        </p:txBody>
      </p:sp>
      <p:sp>
        <p:nvSpPr>
          <p:cNvPr id="3" name="Title 2"/>
          <p:cNvSpPr>
            <a:spLocks noGrp="1"/>
          </p:cNvSpPr>
          <p:nvPr>
            <p:ph type="title"/>
          </p:nvPr>
        </p:nvSpPr>
        <p:spPr>
          <a:xfrm>
            <a:off x="839788" y="457200"/>
            <a:ext cx="5687136" cy="1380744"/>
          </a:xfrm>
        </p:spPr>
        <p:txBody>
          <a:bodyPr>
            <a:noAutofit/>
          </a:bodyPr>
          <a:lstStyle/>
          <a:p>
            <a:r>
              <a:rPr lang="en-US" sz="4800" b="0" dirty="0">
                <a:latin typeface="Lato" panose="020F0502020204030203" pitchFamily="34" charset="0"/>
              </a:rPr>
              <a:t>How do you respond to a risk?</a:t>
            </a:r>
            <a:endParaRPr lang="en-US" sz="4800" dirty="0">
              <a:latin typeface="Lato" panose="020F0502020204030203" pitchFamily="34" charset="0"/>
            </a:endParaRPr>
          </a:p>
        </p:txBody>
      </p:sp>
      <p:sp>
        <p:nvSpPr>
          <p:cNvPr id="4" name="Text Placeholder 3"/>
          <p:cNvSpPr>
            <a:spLocks noGrp="1"/>
          </p:cNvSpPr>
          <p:nvPr>
            <p:ph type="body" sz="half" idx="2"/>
          </p:nvPr>
        </p:nvSpPr>
        <p:spPr>
          <a:xfrm>
            <a:off x="839788" y="2130500"/>
            <a:ext cx="6727660" cy="3986522"/>
          </a:xfrm>
        </p:spPr>
        <p:txBody>
          <a:bodyPr>
            <a:noAutofit/>
          </a:bodyPr>
          <a:lstStyle/>
          <a:p>
            <a:pPr marL="457200" indent="-457200">
              <a:buFont typeface="Arial" panose="020B0604020202020204" pitchFamily="34" charset="0"/>
              <a:buChar char="•"/>
            </a:pPr>
            <a:r>
              <a:rPr lang="en-US" sz="2800" dirty="0">
                <a:solidFill>
                  <a:schemeClr val="bg1"/>
                </a:solidFill>
                <a:latin typeface="Lato" panose="020F0502020204030203" pitchFamily="34" charset="0"/>
              </a:rPr>
              <a:t>Expert judgment</a:t>
            </a:r>
          </a:p>
          <a:p>
            <a:pPr marL="457200" indent="-457200">
              <a:buFont typeface="Arial" panose="020B0604020202020204" pitchFamily="34" charset="0"/>
              <a:buChar char="•"/>
            </a:pPr>
            <a:r>
              <a:rPr lang="en-US" sz="2800" dirty="0">
                <a:solidFill>
                  <a:schemeClr val="bg1"/>
                </a:solidFill>
                <a:latin typeface="Lato" panose="020F0502020204030203" pitchFamily="34" charset="0"/>
              </a:rPr>
              <a:t>Contingent response strategies</a:t>
            </a:r>
          </a:p>
          <a:p>
            <a:pPr marL="457200" indent="-457200">
              <a:buFont typeface="Arial" panose="020B0604020202020204" pitchFamily="34" charset="0"/>
              <a:buChar char="•"/>
            </a:pPr>
            <a:r>
              <a:rPr lang="en-US" sz="2800" dirty="0">
                <a:solidFill>
                  <a:schemeClr val="bg1"/>
                </a:solidFill>
                <a:latin typeface="Lato" panose="020F0502020204030203" pitchFamily="34" charset="0"/>
              </a:rPr>
              <a:t>Data gathering: interviews</a:t>
            </a:r>
          </a:p>
          <a:p>
            <a:pPr marL="457200" indent="-457200">
              <a:buFont typeface="Arial" panose="020B0604020202020204" pitchFamily="34" charset="0"/>
              <a:buChar char="•"/>
            </a:pPr>
            <a:r>
              <a:rPr lang="en-US" sz="2800" dirty="0">
                <a:solidFill>
                  <a:schemeClr val="bg1"/>
                </a:solidFill>
                <a:latin typeface="Lato" panose="020F0502020204030203" pitchFamily="34" charset="0"/>
              </a:rPr>
              <a:t>Decision making</a:t>
            </a:r>
          </a:p>
          <a:p>
            <a:pPr marL="457200" indent="-457200">
              <a:buFont typeface="Arial" panose="020B0604020202020204" pitchFamily="34" charset="0"/>
              <a:buChar char="•"/>
            </a:pPr>
            <a:r>
              <a:rPr lang="en-US" sz="2800" dirty="0">
                <a:solidFill>
                  <a:schemeClr val="bg1"/>
                </a:solidFill>
                <a:latin typeface="Lato" panose="020F0502020204030203" pitchFamily="34" charset="0"/>
              </a:rPr>
              <a:t>Interpersonal and team skills: facilitation</a:t>
            </a:r>
          </a:p>
          <a:p>
            <a:pPr marL="457200" indent="-457200">
              <a:buFont typeface="Arial" panose="020B0604020202020204" pitchFamily="34" charset="0"/>
              <a:buChar char="•"/>
            </a:pPr>
            <a:r>
              <a:rPr lang="en-US" sz="2800" dirty="0">
                <a:solidFill>
                  <a:schemeClr val="bg1"/>
                </a:solidFill>
                <a:latin typeface="Lato" panose="020F0502020204030203" pitchFamily="34" charset="0"/>
              </a:rPr>
              <a:t>Data analysis: alternatives analysis and cost-benefit analysis</a:t>
            </a:r>
          </a:p>
        </p:txBody>
      </p:sp>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l="16623" r="16623"/>
          <a:stretch>
            <a:fillRect/>
          </a:stretch>
        </p:blipFill>
        <p:spPr>
          <a:xfrm>
            <a:off x="6526924" y="-1732947"/>
            <a:ext cx="6103620" cy="6857999"/>
          </a:xfrm>
        </p:spPr>
      </p:pic>
      <p:pic>
        <p:nvPicPr>
          <p:cNvPr id="7" name="Picture Placeholder 5"/>
          <p:cNvPicPr>
            <a:picLocks noChangeAspect="1"/>
          </p:cNvPicPr>
          <p:nvPr/>
        </p:nvPicPr>
        <p:blipFill>
          <a:blip r:embed="rId3">
            <a:extLst>
              <a:ext uri="{28A0092B-C50C-407E-A947-70E740481C1C}">
                <a14:useLocalDpi xmlns:a14="http://schemas.microsoft.com/office/drawing/2010/main" val="0"/>
              </a:ext>
            </a:extLst>
          </a:blip>
          <a:srcRect l="16623" r="16623"/>
          <a:stretch>
            <a:fillRect/>
          </a:stretch>
        </p:blipFill>
        <p:spPr>
          <a:xfrm>
            <a:off x="3903673" y="5732919"/>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pic>
    </p:spTree>
    <p:extLst>
      <p:ext uri="{BB962C8B-B14F-4D97-AF65-F5344CB8AC3E}">
        <p14:creationId xmlns:p14="http://schemas.microsoft.com/office/powerpoint/2010/main" val="337653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34</a:t>
            </a:fld>
            <a:endParaRPr lang="ru-RU" dirty="0"/>
          </a:p>
        </p:txBody>
      </p:sp>
      <p:sp>
        <p:nvSpPr>
          <p:cNvPr id="3" name="Title 2"/>
          <p:cNvSpPr>
            <a:spLocks noGrp="1"/>
          </p:cNvSpPr>
          <p:nvPr>
            <p:ph type="title"/>
          </p:nvPr>
        </p:nvSpPr>
        <p:spPr>
          <a:xfrm>
            <a:off x="348362" y="3153155"/>
            <a:ext cx="2930866" cy="2636406"/>
          </a:xfrm>
        </p:spPr>
        <p:txBody>
          <a:bodyPr>
            <a:noAutofit/>
          </a:bodyPr>
          <a:lstStyle/>
          <a:p>
            <a:r>
              <a:rPr lang="en-US" sz="4800" b="0" dirty="0">
                <a:latin typeface="Lato" panose="020F0502020204030203" pitchFamily="34" charset="0"/>
              </a:rPr>
              <a:t>Add risk responses to the register</a:t>
            </a:r>
            <a:endParaRPr lang="en-US" sz="4800" dirty="0">
              <a:latin typeface="Lato" panose="020F0502020204030203" pitchFamily="34" charset="0"/>
            </a:endParaRPr>
          </a:p>
        </p:txBody>
      </p:sp>
      <p:pic>
        <p:nvPicPr>
          <p:cNvPr id="6" name="Picture 5"/>
          <p:cNvPicPr>
            <a:picLocks noChangeAspect="1"/>
          </p:cNvPicPr>
          <p:nvPr/>
        </p:nvPicPr>
        <p:blipFill>
          <a:blip r:embed="rId2"/>
          <a:stretch>
            <a:fillRect/>
          </a:stretch>
        </p:blipFill>
        <p:spPr>
          <a:xfrm>
            <a:off x="3776925" y="1"/>
            <a:ext cx="8415075" cy="6858000"/>
          </a:xfrm>
          <a:prstGeom prst="rect">
            <a:avLst/>
          </a:prstGeom>
        </p:spPr>
      </p:pic>
    </p:spTree>
    <p:extLst>
      <p:ext uri="{BB962C8B-B14F-4D97-AF65-F5344CB8AC3E}">
        <p14:creationId xmlns:p14="http://schemas.microsoft.com/office/powerpoint/2010/main" val="15203261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35</a:t>
            </a:fld>
            <a:endParaRPr lang="ru-RU" dirty="0"/>
          </a:p>
        </p:txBody>
      </p:sp>
      <p:sp>
        <p:nvSpPr>
          <p:cNvPr id="3" name="Title 2"/>
          <p:cNvSpPr>
            <a:spLocks noGrp="1"/>
          </p:cNvSpPr>
          <p:nvPr>
            <p:ph type="title"/>
          </p:nvPr>
        </p:nvSpPr>
        <p:spPr>
          <a:xfrm>
            <a:off x="774031" y="1317173"/>
            <a:ext cx="5989375" cy="1524185"/>
          </a:xfrm>
        </p:spPr>
        <p:txBody>
          <a:bodyPr>
            <a:normAutofit/>
          </a:bodyPr>
          <a:lstStyle/>
          <a:p>
            <a:r>
              <a:rPr lang="en-US" sz="4800" b="0" dirty="0">
                <a:latin typeface="Lato" panose="020F0502020204030203" pitchFamily="34" charset="0"/>
              </a:rPr>
              <a:t>Implement Risk Responses</a:t>
            </a:r>
            <a:endParaRPr lang="en-US" sz="4800" dirty="0">
              <a:latin typeface="Lato" panose="020F0502020204030203" pitchFamily="34" charset="0"/>
            </a:endParaRPr>
          </a:p>
        </p:txBody>
      </p:sp>
      <p:sp>
        <p:nvSpPr>
          <p:cNvPr id="4" name="Text Placeholder 3"/>
          <p:cNvSpPr>
            <a:spLocks noGrp="1"/>
          </p:cNvSpPr>
          <p:nvPr>
            <p:ph type="body" sz="quarter" idx="13"/>
          </p:nvPr>
        </p:nvSpPr>
        <p:spPr>
          <a:xfrm>
            <a:off x="774031" y="3198228"/>
            <a:ext cx="5232631" cy="3013386"/>
          </a:xfrm>
        </p:spPr>
        <p:txBody>
          <a:bodyPr>
            <a:noAutofit/>
          </a:bodyPr>
          <a:lstStyle/>
          <a:p>
            <a:pPr marL="457200" indent="-457200">
              <a:buFont typeface="Arial" panose="020B0604020202020204" pitchFamily="34" charset="0"/>
              <a:buChar char="•"/>
            </a:pPr>
            <a:r>
              <a:rPr lang="en-US" sz="2800" dirty="0">
                <a:solidFill>
                  <a:schemeClr val="bg1"/>
                </a:solidFill>
                <a:latin typeface="Lato" panose="020F0502020204030203" pitchFamily="34" charset="0"/>
              </a:rPr>
              <a:t>All about what you do when you run into an occurrence of the risks you’ve identified.</a:t>
            </a:r>
          </a:p>
          <a:p>
            <a:pPr marL="457200" indent="-457200">
              <a:buFont typeface="Arial" panose="020B0604020202020204" pitchFamily="34" charset="0"/>
              <a:buChar char="•"/>
            </a:pPr>
            <a:r>
              <a:rPr lang="en-US" sz="2800" dirty="0">
                <a:solidFill>
                  <a:schemeClr val="bg1"/>
                </a:solidFill>
                <a:latin typeface="Lato" panose="020F0502020204030203" pitchFamily="34" charset="0"/>
              </a:rPr>
              <a:t>This is where you actually respond to the risk by doing what’s in your plan.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0092" y="2841358"/>
            <a:ext cx="2229404" cy="2229404"/>
          </a:xfrm>
          <a:prstGeom prst="rect">
            <a:avLst/>
          </a:prstGeom>
        </p:spPr>
      </p:pic>
    </p:spTree>
    <p:extLst>
      <p:ext uri="{BB962C8B-B14F-4D97-AF65-F5344CB8AC3E}">
        <p14:creationId xmlns:p14="http://schemas.microsoft.com/office/powerpoint/2010/main" val="209595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394138"/>
            <a:ext cx="8871257" cy="1374476"/>
          </a:xfrm>
        </p:spPr>
        <p:txBody>
          <a:bodyPr>
            <a:noAutofit/>
          </a:bodyPr>
          <a:lstStyle/>
          <a:p>
            <a:r>
              <a:rPr lang="en-US" sz="4800" b="0" dirty="0">
                <a:latin typeface="Lato" panose="020F0502020204030203" pitchFamily="34" charset="0"/>
              </a:rPr>
              <a:t>Monitor Risks is another change control process</a:t>
            </a:r>
            <a:endParaRPr lang="en-US" sz="4800" dirty="0">
              <a:latin typeface="Lato" panose="020F0502020204030203" pitchFamily="34" charset="0"/>
            </a:endParaRPr>
          </a:p>
        </p:txBody>
      </p:sp>
      <p:sp>
        <p:nvSpPr>
          <p:cNvPr id="3" name="Slide Number Placeholder 2"/>
          <p:cNvSpPr>
            <a:spLocks noGrp="1"/>
          </p:cNvSpPr>
          <p:nvPr>
            <p:ph type="sldNum" sz="quarter" idx="10"/>
          </p:nvPr>
        </p:nvSpPr>
        <p:spPr/>
        <p:txBody>
          <a:bodyPr/>
          <a:lstStyle/>
          <a:p>
            <a:fld id="{D495E168-DA5E-4888-8D8A-92B118324C14}" type="slidenum">
              <a:rPr lang="ru-RU" smtClean="0"/>
              <a:pPr/>
              <a:t>36</a:t>
            </a:fld>
            <a:endParaRPr lang="ru-RU" dirty="0"/>
          </a:p>
        </p:txBody>
      </p:sp>
      <p:sp>
        <p:nvSpPr>
          <p:cNvPr id="4" name="Text Placeholder 3"/>
          <p:cNvSpPr>
            <a:spLocks noGrp="1"/>
          </p:cNvSpPr>
          <p:nvPr>
            <p:ph type="body" idx="1"/>
          </p:nvPr>
        </p:nvSpPr>
        <p:spPr>
          <a:xfrm>
            <a:off x="777241" y="2225392"/>
            <a:ext cx="5355546" cy="4142105"/>
          </a:xfrm>
        </p:spPr>
        <p:txBody>
          <a:bodyPr>
            <a:noAutofit/>
          </a:bodyPr>
          <a:lstStyle/>
          <a:p>
            <a:r>
              <a:rPr lang="en-US" sz="2800" dirty="0">
                <a:solidFill>
                  <a:schemeClr val="bg1"/>
                </a:solidFill>
                <a:latin typeface="Lato" panose="020F0502020204030203" pitchFamily="34" charset="0"/>
              </a:rPr>
              <a:t>Risk responses are treated just like changes. You monitor the project in every status meeting to see how the risks in the risk register are affecting it. If you need to implement a risk response, you take it to your change control board, because it amounts to a change that will affect your project constraints.</a:t>
            </a:r>
          </a:p>
        </p:txBody>
      </p:sp>
      <p:pic>
        <p:nvPicPr>
          <p:cNvPr id="5" name="Picture 4"/>
          <p:cNvPicPr>
            <a:picLocks noChangeAspect="1"/>
          </p:cNvPicPr>
          <p:nvPr/>
        </p:nvPicPr>
        <p:blipFill>
          <a:blip r:embed="rId2"/>
          <a:stretch>
            <a:fillRect/>
          </a:stretch>
        </p:blipFill>
        <p:spPr>
          <a:xfrm>
            <a:off x="6338559" y="2138397"/>
            <a:ext cx="6619875" cy="4229100"/>
          </a:xfrm>
          <a:prstGeom prst="rect">
            <a:avLst/>
          </a:prstGeom>
        </p:spPr>
      </p:pic>
    </p:spTree>
    <p:extLst>
      <p:ext uri="{BB962C8B-B14F-4D97-AF65-F5344CB8AC3E}">
        <p14:creationId xmlns:p14="http://schemas.microsoft.com/office/powerpoint/2010/main" val="157610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37</a:t>
            </a:fld>
            <a:endParaRPr lang="ru-RU" dirty="0"/>
          </a:p>
        </p:txBody>
      </p:sp>
      <p:sp>
        <p:nvSpPr>
          <p:cNvPr id="9" name="Text Placeholder 4"/>
          <p:cNvSpPr>
            <a:spLocks noGrp="1"/>
          </p:cNvSpPr>
          <p:nvPr>
            <p:ph type="body" sz="quarter" idx="20"/>
          </p:nvPr>
        </p:nvSpPr>
        <p:spPr>
          <a:xfrm>
            <a:off x="774032" y="2496611"/>
            <a:ext cx="5017168" cy="2333625"/>
          </a:xfrm>
        </p:spPr>
        <p:txBody>
          <a:bodyPr>
            <a:normAutofit/>
          </a:bodyPr>
          <a:lstStyle/>
          <a:p>
            <a:pPr marL="0" indent="0">
              <a:buNone/>
            </a:pPr>
            <a:r>
              <a:rPr lang="en-US" sz="2800" dirty="0">
                <a:solidFill>
                  <a:schemeClr val="bg1"/>
                </a:solidFill>
                <a:latin typeface="Lato" panose="020F0502020204030203" pitchFamily="34" charset="0"/>
              </a:rPr>
              <a:t>Monitoring risks means keeping your finger on the pulse of the </a:t>
            </a:r>
            <a:r>
              <a:rPr lang="en-US" sz="2800" dirty="0" smtClean="0">
                <a:solidFill>
                  <a:schemeClr val="bg1"/>
                </a:solidFill>
                <a:latin typeface="Lato" panose="020F0502020204030203" pitchFamily="34" charset="0"/>
              </a:rPr>
              <a:t>project</a:t>
            </a:r>
            <a:r>
              <a:rPr lang="vi-VN" sz="2800" dirty="0" smtClean="0">
                <a:solidFill>
                  <a:schemeClr val="bg1"/>
                </a:solidFill>
                <a:latin typeface="Lato" panose="020F0502020204030203" pitchFamily="34" charset="0"/>
              </a:rPr>
              <a:t>.</a:t>
            </a:r>
            <a:endParaRPr lang="en-US" sz="2800" dirty="0">
              <a:solidFill>
                <a:schemeClr val="bg1"/>
              </a:solidFill>
              <a:latin typeface="Lato" panose="020F0502020204030203" pitchFamily="34" charset="0"/>
            </a:endParaRPr>
          </a:p>
        </p:txBody>
      </p:sp>
      <p:sp>
        <p:nvSpPr>
          <p:cNvPr id="10" name="Title 6"/>
          <p:cNvSpPr>
            <a:spLocks noGrp="1"/>
          </p:cNvSpPr>
          <p:nvPr>
            <p:ph type="title"/>
          </p:nvPr>
        </p:nvSpPr>
        <p:spPr>
          <a:xfrm>
            <a:off x="774031" y="1033272"/>
            <a:ext cx="7550162" cy="782638"/>
          </a:xfrm>
        </p:spPr>
        <p:txBody>
          <a:bodyPr>
            <a:noAutofit/>
          </a:bodyPr>
          <a:lstStyle/>
          <a:p>
            <a:r>
              <a:rPr lang="vi-VN" sz="4800" b="0" dirty="0" smtClean="0">
                <a:latin typeface="Lato" panose="020F0502020204030203" pitchFamily="34" charset="0"/>
              </a:rPr>
              <a:t>Risk</a:t>
            </a:r>
            <a:r>
              <a:rPr lang="vi-VN" sz="4800" b="0" dirty="0" smtClean="0">
                <a:latin typeface="Lato" panose="020F0502020204030203" pitchFamily="34" charset="0"/>
              </a:rPr>
              <a:t> </a:t>
            </a:r>
            <a:r>
              <a:rPr lang="en-US" sz="4800" b="0" dirty="0" smtClean="0">
                <a:latin typeface="Lato" panose="020F0502020204030203" pitchFamily="34" charset="0"/>
              </a:rPr>
              <a:t>monitor</a:t>
            </a:r>
            <a:r>
              <a:rPr lang="vi-VN" sz="4800" b="0" dirty="0" smtClean="0">
                <a:latin typeface="Lato" panose="020F0502020204030203" pitchFamily="34" charset="0"/>
              </a:rPr>
              <a:t>ing</a:t>
            </a:r>
            <a:endParaRPr lang="en-US" sz="4800" dirty="0">
              <a:latin typeface="Lato" panose="020F0502020204030203"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173" y="3663423"/>
            <a:ext cx="6531978" cy="3029204"/>
          </a:xfrm>
          <a:prstGeom prst="rect">
            <a:avLst/>
          </a:prstGeom>
        </p:spPr>
      </p:pic>
    </p:spTree>
    <p:extLst>
      <p:ext uri="{BB962C8B-B14F-4D97-AF65-F5344CB8AC3E}">
        <p14:creationId xmlns:p14="http://schemas.microsoft.com/office/powerpoint/2010/main" val="397655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3889" b="13889"/>
          <a:stretch>
            <a:fillRect/>
          </a:stretch>
        </p:blipFill>
        <p:spPr>
          <a:xfrm>
            <a:off x="0" y="1033272"/>
            <a:ext cx="12192000" cy="6602574"/>
          </a:xfrm>
          <a:solidFill>
            <a:schemeClr val="bg1">
              <a:lumMod val="65000"/>
            </a:schemeClr>
          </a:solidFill>
        </p:spPr>
      </p:pic>
      <p:sp>
        <p:nvSpPr>
          <p:cNvPr id="4" name="Slide Number Placeholder 3"/>
          <p:cNvSpPr>
            <a:spLocks noGrp="1"/>
          </p:cNvSpPr>
          <p:nvPr>
            <p:ph type="sldNum" sz="quarter" idx="10"/>
          </p:nvPr>
        </p:nvSpPr>
        <p:spPr/>
        <p:txBody>
          <a:bodyPr/>
          <a:lstStyle/>
          <a:p>
            <a:fld id="{D495E168-DA5E-4888-8D8A-92B118324C14}" type="slidenum">
              <a:rPr lang="ru-RU" smtClean="0"/>
              <a:pPr/>
              <a:t>38</a:t>
            </a:fld>
            <a:endParaRPr lang="ru-RU" dirty="0"/>
          </a:p>
        </p:txBody>
      </p:sp>
      <p:sp>
        <p:nvSpPr>
          <p:cNvPr id="7" name="Text Placeholder 4"/>
          <p:cNvSpPr>
            <a:spLocks noGrp="1"/>
          </p:cNvSpPr>
          <p:nvPr>
            <p:ph type="body" sz="quarter" idx="4294967295"/>
          </p:nvPr>
        </p:nvSpPr>
        <p:spPr>
          <a:xfrm>
            <a:off x="774032" y="2496611"/>
            <a:ext cx="5017168" cy="2333625"/>
          </a:xfrm>
          <a:prstGeom prst="rect">
            <a:avLst/>
          </a:prstGeom>
        </p:spPr>
        <p:txBody>
          <a:bodyPr>
            <a:normAutofit/>
          </a:bodyPr>
          <a:lstStyle/>
          <a:p>
            <a:r>
              <a:rPr lang="en-US" sz="2800" dirty="0">
                <a:solidFill>
                  <a:schemeClr val="bg1"/>
                </a:solidFill>
                <a:latin typeface="Lato" panose="020F0502020204030203" pitchFamily="34" charset="0"/>
              </a:rPr>
              <a:t>  Technical performance     analysis</a:t>
            </a:r>
          </a:p>
          <a:p>
            <a:r>
              <a:rPr lang="en-US" sz="2800" dirty="0">
                <a:solidFill>
                  <a:schemeClr val="bg1"/>
                </a:solidFill>
                <a:latin typeface="Lato" panose="020F0502020204030203" pitchFamily="34" charset="0"/>
              </a:rPr>
              <a:t>  Reserve analysis</a:t>
            </a:r>
          </a:p>
        </p:txBody>
      </p:sp>
      <p:sp>
        <p:nvSpPr>
          <p:cNvPr id="8" name="Title 6"/>
          <p:cNvSpPr>
            <a:spLocks noGrp="1"/>
          </p:cNvSpPr>
          <p:nvPr>
            <p:ph type="title"/>
          </p:nvPr>
        </p:nvSpPr>
        <p:spPr>
          <a:xfrm>
            <a:off x="774031" y="1033272"/>
            <a:ext cx="7167701" cy="782638"/>
          </a:xfrm>
        </p:spPr>
        <p:txBody>
          <a:bodyPr>
            <a:noAutofit/>
          </a:bodyPr>
          <a:lstStyle/>
          <a:p>
            <a:r>
              <a:rPr lang="en-US" sz="4800" b="0" dirty="0">
                <a:latin typeface="Lato" panose="020F0502020204030203" pitchFamily="34" charset="0"/>
              </a:rPr>
              <a:t>How to monitor your risks</a:t>
            </a:r>
            <a:endParaRPr lang="en-US" sz="4800" dirty="0">
              <a:latin typeface="Lato" panose="020F0502020204030203" pitchFamily="34" charset="0"/>
            </a:endParaRPr>
          </a:p>
        </p:txBody>
      </p:sp>
    </p:spTree>
    <p:extLst>
      <p:ext uri="{BB962C8B-B14F-4D97-AF65-F5344CB8AC3E}">
        <p14:creationId xmlns:p14="http://schemas.microsoft.com/office/powerpoint/2010/main" val="19230914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2823" r="12823"/>
          <a:stretch>
            <a:fillRect/>
          </a:stretch>
        </p:blipFill>
        <p:spPr>
          <a:xfrm>
            <a:off x="0" y="882369"/>
            <a:ext cx="6108872" cy="5485128"/>
          </a:xfrm>
        </p:spPr>
      </p:pic>
      <p:sp>
        <p:nvSpPr>
          <p:cNvPr id="3" name="Slide Number Placeholder 2"/>
          <p:cNvSpPr>
            <a:spLocks noGrp="1"/>
          </p:cNvSpPr>
          <p:nvPr>
            <p:ph type="sldNum" sz="quarter" idx="10"/>
          </p:nvPr>
        </p:nvSpPr>
        <p:spPr/>
        <p:txBody>
          <a:bodyPr/>
          <a:lstStyle/>
          <a:p>
            <a:fld id="{D495E168-DA5E-4888-8D8A-92B118324C14}" type="slidenum">
              <a:rPr lang="ru-RU" smtClean="0"/>
              <a:pPr/>
              <a:t>39</a:t>
            </a:fld>
            <a:endParaRPr lang="ru-RU" dirty="0"/>
          </a:p>
        </p:txBody>
      </p:sp>
      <p:sp>
        <p:nvSpPr>
          <p:cNvPr id="4" name="Text Placeholder 3"/>
          <p:cNvSpPr>
            <a:spLocks noGrp="1"/>
          </p:cNvSpPr>
          <p:nvPr>
            <p:ph type="body" sz="quarter" idx="15"/>
          </p:nvPr>
        </p:nvSpPr>
        <p:spPr>
          <a:xfrm>
            <a:off x="6231467" y="2319869"/>
            <a:ext cx="5722755" cy="3460942"/>
          </a:xfrm>
        </p:spPr>
        <p:txBody>
          <a:bodyPr>
            <a:noAutofit/>
          </a:bodyPr>
          <a:lstStyle/>
          <a:p>
            <a:pPr marL="0" indent="0" algn="r">
              <a:buNone/>
            </a:pPr>
            <a:r>
              <a:rPr lang="en-US" sz="2800" b="1" dirty="0">
                <a:solidFill>
                  <a:schemeClr val="tx2"/>
                </a:solidFill>
                <a:latin typeface="Lato" panose="020F0502020204030203" pitchFamily="34" charset="0"/>
              </a:rPr>
              <a:t>Audits</a:t>
            </a:r>
            <a:r>
              <a:rPr lang="en-US" sz="2800" b="1" dirty="0">
                <a:latin typeface="Lato" panose="020F0502020204030203" pitchFamily="34" charset="0"/>
              </a:rPr>
              <a:t> </a:t>
            </a:r>
            <a:r>
              <a:rPr lang="en-US" sz="2800" dirty="0">
                <a:solidFill>
                  <a:schemeClr val="bg1"/>
                </a:solidFill>
                <a:latin typeface="Lato" panose="020F0502020204030203" pitchFamily="34" charset="0"/>
              </a:rPr>
              <a:t>are when you have an outside party come in and take a look at your risk response strategies to judge how effective they are. </a:t>
            </a:r>
          </a:p>
          <a:p>
            <a:pPr marL="0" indent="0" algn="r">
              <a:lnSpc>
                <a:spcPct val="100000"/>
              </a:lnSpc>
              <a:buNone/>
            </a:pPr>
            <a:endParaRPr lang="en-US" sz="2800" dirty="0">
              <a:solidFill>
                <a:schemeClr val="bg1"/>
              </a:solidFill>
              <a:latin typeface="Lato" panose="020F0502020204030203" pitchFamily="34" charset="0"/>
            </a:endParaRPr>
          </a:p>
          <a:p>
            <a:pPr marL="0" indent="0" algn="r">
              <a:buNone/>
            </a:pPr>
            <a:r>
              <a:rPr lang="en-US" sz="2800" b="1" dirty="0">
                <a:solidFill>
                  <a:schemeClr val="tx2"/>
                </a:solidFill>
                <a:latin typeface="Lato" panose="020F0502020204030203" pitchFamily="34" charset="0"/>
              </a:rPr>
              <a:t>Meetings</a:t>
            </a:r>
            <a:r>
              <a:rPr lang="en-US" sz="2800" b="1" dirty="0">
                <a:latin typeface="Lato" panose="020F0502020204030203" pitchFamily="34" charset="0"/>
              </a:rPr>
              <a:t> </a:t>
            </a:r>
            <a:r>
              <a:rPr lang="en-US" sz="2800" dirty="0">
                <a:solidFill>
                  <a:schemeClr val="bg1"/>
                </a:solidFill>
                <a:latin typeface="Lato" panose="020F0502020204030203" pitchFamily="34" charset="0"/>
              </a:rPr>
              <a:t>are the most important way to keep the team up to date on risk.</a:t>
            </a:r>
          </a:p>
        </p:txBody>
      </p:sp>
      <p:sp>
        <p:nvSpPr>
          <p:cNvPr id="5" name="Title 4"/>
          <p:cNvSpPr>
            <a:spLocks noGrp="1"/>
          </p:cNvSpPr>
          <p:nvPr>
            <p:ph type="title"/>
          </p:nvPr>
        </p:nvSpPr>
        <p:spPr>
          <a:xfrm>
            <a:off x="5858933" y="882369"/>
            <a:ext cx="6095289" cy="782638"/>
          </a:xfrm>
        </p:spPr>
        <p:txBody>
          <a:bodyPr>
            <a:noAutofit/>
          </a:bodyPr>
          <a:lstStyle/>
          <a:p>
            <a:pPr algn="r"/>
            <a:r>
              <a:rPr lang="en-US" sz="4800" b="0" dirty="0">
                <a:latin typeface="Lato" panose="020F0502020204030203" pitchFamily="34" charset="0"/>
              </a:rPr>
              <a:t>More control risk tools and techniques</a:t>
            </a:r>
            <a:endParaRPr lang="en-US" sz="4800" dirty="0">
              <a:latin typeface="Lato" panose="020F0502020204030203" pitchFamily="34" charset="0"/>
            </a:endParaRPr>
          </a:p>
        </p:txBody>
      </p:sp>
    </p:spTree>
    <p:extLst>
      <p:ext uri="{BB962C8B-B14F-4D97-AF65-F5344CB8AC3E}">
        <p14:creationId xmlns:p14="http://schemas.microsoft.com/office/powerpoint/2010/main" val="21132079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257196" y="848139"/>
            <a:ext cx="6501413" cy="935889"/>
          </a:xfrm>
        </p:spPr>
        <p:txBody>
          <a:bodyPr>
            <a:noAutofit/>
          </a:bodyPr>
          <a:lstStyle/>
          <a:p>
            <a:r>
              <a:rPr lang="en-GB" sz="4800" dirty="0">
                <a:latin typeface="Lato" panose="020F0502020204030203" pitchFamily="34" charset="0"/>
              </a:rPr>
              <a:t>How to deal with risk</a:t>
            </a:r>
            <a:endParaRPr lang="ru-RU" sz="4800"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450574" y="2225393"/>
            <a:ext cx="5247860" cy="560026"/>
          </a:xfrm>
        </p:spPr>
        <p:txBody>
          <a:bodyPr>
            <a:noAutofit/>
          </a:bodyPr>
          <a:lstStyle/>
          <a:p>
            <a:r>
              <a:rPr lang="en-GB" sz="3200" dirty="0">
                <a:latin typeface="Lato" panose="020F0502020204030203" pitchFamily="34" charset="0"/>
              </a:rPr>
              <a:t>Five basic ways to </a:t>
            </a:r>
            <a:r>
              <a:rPr lang="en-GB" sz="3200" dirty="0">
                <a:latin typeface="+mj-lt"/>
              </a:rPr>
              <a:t>handle a </a:t>
            </a:r>
            <a:r>
              <a:rPr lang="en-GB" sz="3200" dirty="0">
                <a:latin typeface="Lato" panose="020F0502020204030203" pitchFamily="34" charset="0"/>
              </a:rPr>
              <a:t>risk:</a:t>
            </a:r>
            <a:endParaRPr lang="ru-RU" sz="3200" dirty="0">
              <a:latin typeface="+mj-lt"/>
            </a:endParaRP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568642" y="3962401"/>
            <a:ext cx="5164738" cy="2064878"/>
          </a:xfrm>
        </p:spPr>
        <p:txBody>
          <a:bodyPr>
            <a:noAutofit/>
          </a:bodyPr>
          <a:lstStyle/>
          <a:p>
            <a:pPr marL="0" indent="0">
              <a:buNone/>
            </a:pPr>
            <a:r>
              <a:rPr lang="en-GB" sz="2800" dirty="0">
                <a:solidFill>
                  <a:schemeClr val="bg1">
                    <a:lumMod val="95000"/>
                  </a:schemeClr>
                </a:solidFill>
                <a:latin typeface="Lato" panose="020F0502020204030203" pitchFamily="34" charset="0"/>
                <a:cs typeface="Arial" panose="020B0604020202020204" pitchFamily="34" charset="0"/>
              </a:rPr>
              <a:t>The best thing that you can do with a risk is avoid it—if you can prevent it from happening, it definitely won’t hurt your project.</a:t>
            </a:r>
            <a:endParaRPr lang="en-US" sz="2800" dirty="0">
              <a:solidFill>
                <a:schemeClr val="bg1">
                  <a:lumMod val="95000"/>
                </a:schemeClr>
              </a:solidFill>
              <a:latin typeface="Lato" panose="020F0502020204030203" pitchFamily="34" charset="0"/>
              <a:cs typeface="Arial" panose="020B0604020202020204" pitchFamily="34" charset="0"/>
            </a:endParaRP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4</a:t>
            </a:fld>
            <a:endParaRPr lang="ru-RU" dirty="0"/>
          </a:p>
        </p:txBody>
      </p:sp>
      <p:sp>
        <p:nvSpPr>
          <p:cNvPr id="8" name="TextBox 7">
            <a:extLst>
              <a:ext uri="{FF2B5EF4-FFF2-40B4-BE49-F238E27FC236}">
                <a16:creationId xmlns:a16="http://schemas.microsoft.com/office/drawing/2014/main" id="{9ACD64BB-A0C6-4E06-9D9E-B43E0CB4ABA5}"/>
              </a:ext>
            </a:extLst>
          </p:cNvPr>
          <p:cNvSpPr txBox="1"/>
          <p:nvPr/>
        </p:nvSpPr>
        <p:spPr>
          <a:xfrm>
            <a:off x="450574" y="3408403"/>
            <a:ext cx="2146852" cy="553998"/>
          </a:xfrm>
          <a:prstGeom prst="rect">
            <a:avLst/>
          </a:prstGeom>
          <a:noFill/>
        </p:spPr>
        <p:txBody>
          <a:bodyPr wrap="square" rtlCol="0">
            <a:spAutoFit/>
          </a:bodyPr>
          <a:lstStyle/>
          <a:p>
            <a:pPr marL="342900" indent="-342900">
              <a:buFont typeface="+mj-lt"/>
              <a:buAutoNum type="arabicPeriod"/>
            </a:pPr>
            <a:r>
              <a:rPr lang="en-GB" sz="3000" dirty="0">
                <a:solidFill>
                  <a:schemeClr val="accent4">
                    <a:lumMod val="60000"/>
                    <a:lumOff val="40000"/>
                  </a:schemeClr>
                </a:solidFill>
                <a:latin typeface="Lato" panose="020F0502020204030203" pitchFamily="34" charset="0"/>
              </a:rPr>
              <a:t>Avoid:</a:t>
            </a:r>
            <a:endParaRPr lang="en-US" sz="3000" dirty="0">
              <a:solidFill>
                <a:schemeClr val="accent4">
                  <a:lumMod val="60000"/>
                  <a:lumOff val="40000"/>
                </a:schemeClr>
              </a:solidFill>
              <a:latin typeface="Lato" panose="020F0502020204030203" pitchFamily="34" charset="0"/>
            </a:endParaRPr>
          </a:p>
        </p:txBody>
      </p:sp>
    </p:spTree>
    <p:extLst>
      <p:ext uri="{BB962C8B-B14F-4D97-AF65-F5344CB8AC3E}">
        <p14:creationId xmlns:p14="http://schemas.microsoft.com/office/powerpoint/2010/main" val="32424935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build="p"/>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a:xfrm>
            <a:off x="-6112431" y="0"/>
            <a:ext cx="9155429" cy="6858000"/>
          </a:xfrm>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a:xfrm>
            <a:off x="2540727" y="2288321"/>
            <a:ext cx="6707537" cy="2281355"/>
          </a:xfrm>
        </p:spPr>
        <p:txBody>
          <a:bodyPr/>
          <a:lstStyle/>
          <a:p>
            <a:r>
              <a:rPr lang="en-US" sz="8000" b="0" dirty="0">
                <a:latin typeface="Lato" panose="020F0502020204030203" pitchFamily="34" charset="0"/>
              </a:rPr>
              <a:t>THANK YOU!</a:t>
            </a:r>
            <a:endParaRPr lang="ru-RU" sz="8000" b="0" dirty="0"/>
          </a:p>
        </p:txBody>
      </p:sp>
      <p:pic>
        <p:nvPicPr>
          <p:cNvPr id="13" name="Picture Placeholder 22" descr="Low Angle View of Office Building Against Blue Sky">
            <a:extLst>
              <a:ext uri="{FF2B5EF4-FFF2-40B4-BE49-F238E27FC236}">
                <a16:creationId xmlns:a16="http://schemas.microsoft.com/office/drawing/2014/main" id="{40946D55-3A70-4E32-99AB-8D71063AAEDE}"/>
              </a:ext>
            </a:extLst>
          </p:cNvPr>
          <p:cNvPicPr>
            <a:picLocks noChangeAspect="1"/>
          </p:cNvPicPr>
          <p:nvPr/>
        </p:nvPicPr>
        <p:blipFill rotWithShape="1">
          <a:blip r:embed="rId2"/>
          <a:srcRect l="2749" r="2749"/>
          <a:stretch/>
        </p:blipFill>
        <p:spPr>
          <a:xfrm rot="10800000">
            <a:off x="9248264"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pic>
    </p:spTree>
    <p:extLst>
      <p:ext uri="{BB962C8B-B14F-4D97-AF65-F5344CB8AC3E}">
        <p14:creationId xmlns:p14="http://schemas.microsoft.com/office/powerpoint/2010/main" val="23142015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257196" y="848139"/>
            <a:ext cx="6501413" cy="935889"/>
          </a:xfrm>
        </p:spPr>
        <p:txBody>
          <a:bodyPr>
            <a:noAutofit/>
          </a:bodyPr>
          <a:lstStyle/>
          <a:p>
            <a:r>
              <a:rPr lang="en-GB" sz="4800" dirty="0">
                <a:latin typeface="Lato" panose="020F0502020204030203" pitchFamily="34" charset="0"/>
              </a:rPr>
              <a:t>How to deal with risk</a:t>
            </a:r>
            <a:endParaRPr lang="ru-RU" sz="4800"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450574" y="2225393"/>
            <a:ext cx="5247860" cy="560026"/>
          </a:xfrm>
        </p:spPr>
        <p:txBody>
          <a:bodyPr>
            <a:noAutofit/>
          </a:bodyPr>
          <a:lstStyle/>
          <a:p>
            <a:r>
              <a:rPr lang="en-GB" sz="3200" dirty="0">
                <a:latin typeface="Lato" panose="020F0502020204030203" pitchFamily="34" charset="0"/>
              </a:rPr>
              <a:t>Five basic ways to handle a risk:</a:t>
            </a:r>
            <a:endParaRPr lang="ru-RU" sz="3200" dirty="0">
              <a:latin typeface="+mj-lt"/>
            </a:endParaRP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568642" y="3962401"/>
            <a:ext cx="5164738" cy="2064878"/>
          </a:xfrm>
        </p:spPr>
        <p:txBody>
          <a:bodyPr>
            <a:noAutofit/>
          </a:bodyPr>
          <a:lstStyle/>
          <a:p>
            <a:pPr marL="0" indent="0">
              <a:buNone/>
            </a:pPr>
            <a:r>
              <a:rPr lang="en-GB" sz="2800" dirty="0">
                <a:solidFill>
                  <a:schemeClr val="bg1">
                    <a:lumMod val="95000"/>
                  </a:schemeClr>
                </a:solidFill>
                <a:latin typeface="Lato" panose="020F0502020204030203" pitchFamily="34" charset="0"/>
                <a:cs typeface="Arial" panose="020B0604020202020204" pitchFamily="34" charset="0"/>
              </a:rPr>
              <a:t>If you can’t avoid the risk, you can mitigate it. This means taking some sort of action that will cause it to do as little damage to your project as possible</a:t>
            </a:r>
            <a:endParaRPr lang="en-US" sz="2800" dirty="0">
              <a:solidFill>
                <a:schemeClr val="bg1">
                  <a:lumMod val="95000"/>
                </a:schemeClr>
              </a:solidFill>
              <a:latin typeface="Lato" panose="020F0502020204030203" pitchFamily="34" charset="0"/>
              <a:cs typeface="Arial" panose="020B0604020202020204" pitchFamily="34" charset="0"/>
            </a:endParaRP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5</a:t>
            </a:fld>
            <a:endParaRPr lang="ru-RU" dirty="0"/>
          </a:p>
        </p:txBody>
      </p:sp>
      <p:sp>
        <p:nvSpPr>
          <p:cNvPr id="8" name="TextBox 7">
            <a:extLst>
              <a:ext uri="{FF2B5EF4-FFF2-40B4-BE49-F238E27FC236}">
                <a16:creationId xmlns:a16="http://schemas.microsoft.com/office/drawing/2014/main" id="{9ACD64BB-A0C6-4E06-9D9E-B43E0CB4ABA5}"/>
              </a:ext>
            </a:extLst>
          </p:cNvPr>
          <p:cNvSpPr txBox="1"/>
          <p:nvPr/>
        </p:nvSpPr>
        <p:spPr>
          <a:xfrm>
            <a:off x="450574" y="3429000"/>
            <a:ext cx="2478663" cy="553998"/>
          </a:xfrm>
          <a:prstGeom prst="rect">
            <a:avLst/>
          </a:prstGeom>
          <a:noFill/>
        </p:spPr>
        <p:txBody>
          <a:bodyPr wrap="square" rtlCol="0">
            <a:spAutoFit/>
          </a:bodyPr>
          <a:lstStyle/>
          <a:p>
            <a:pPr marL="514350" indent="-514350">
              <a:buFont typeface="+mj-lt"/>
              <a:buAutoNum type="arabicPeriod" startAt="2"/>
            </a:pPr>
            <a:r>
              <a:rPr lang="en-GB" sz="3000" dirty="0">
                <a:solidFill>
                  <a:schemeClr val="accent4">
                    <a:lumMod val="60000"/>
                    <a:lumOff val="40000"/>
                  </a:schemeClr>
                </a:solidFill>
                <a:latin typeface="Lato" panose="020F0502020204030203" pitchFamily="34" charset="0"/>
              </a:rPr>
              <a:t>Mitigate:</a:t>
            </a:r>
            <a:endParaRPr lang="en-US" sz="3000" dirty="0">
              <a:solidFill>
                <a:schemeClr val="accent4">
                  <a:lumMod val="60000"/>
                  <a:lumOff val="40000"/>
                </a:schemeClr>
              </a:solidFill>
              <a:latin typeface="Lato" panose="020F0502020204030203" pitchFamily="34" charset="0"/>
            </a:endParaRPr>
          </a:p>
        </p:txBody>
      </p:sp>
    </p:spTree>
    <p:extLst>
      <p:ext uri="{BB962C8B-B14F-4D97-AF65-F5344CB8AC3E}">
        <p14:creationId xmlns:p14="http://schemas.microsoft.com/office/powerpoint/2010/main" val="13642440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257196" y="848139"/>
            <a:ext cx="6501413" cy="935889"/>
          </a:xfrm>
        </p:spPr>
        <p:txBody>
          <a:bodyPr>
            <a:noAutofit/>
          </a:bodyPr>
          <a:lstStyle/>
          <a:p>
            <a:r>
              <a:rPr lang="en-GB" sz="4800" dirty="0">
                <a:latin typeface="Lato" panose="020F0502020204030203" pitchFamily="34" charset="0"/>
              </a:rPr>
              <a:t>How to deal with risk</a:t>
            </a:r>
            <a:endParaRPr lang="ru-RU" sz="4800"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450574" y="2225393"/>
            <a:ext cx="5247860" cy="560026"/>
          </a:xfrm>
        </p:spPr>
        <p:txBody>
          <a:bodyPr>
            <a:noAutofit/>
          </a:bodyPr>
          <a:lstStyle/>
          <a:p>
            <a:r>
              <a:rPr lang="en-GB" sz="3200" dirty="0">
                <a:latin typeface="Lato" panose="020F0502020204030203" pitchFamily="34" charset="0"/>
              </a:rPr>
              <a:t>Five basic ways to handle a risk:</a:t>
            </a:r>
            <a:endParaRPr lang="ru-RU" sz="3200" dirty="0">
              <a:latin typeface="+mj-lt"/>
            </a:endParaRP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568641" y="4024496"/>
            <a:ext cx="5164738" cy="2064878"/>
          </a:xfrm>
        </p:spPr>
        <p:txBody>
          <a:bodyPr>
            <a:noAutofit/>
          </a:bodyPr>
          <a:lstStyle/>
          <a:p>
            <a:pPr marL="0" indent="0">
              <a:buNone/>
            </a:pPr>
            <a:r>
              <a:rPr lang="en-GB" sz="2800" dirty="0">
                <a:solidFill>
                  <a:schemeClr val="bg1">
                    <a:lumMod val="95000"/>
                  </a:schemeClr>
                </a:solidFill>
                <a:latin typeface="Lato" panose="020F0502020204030203" pitchFamily="34" charset="0"/>
                <a:cs typeface="Arial" panose="020B0604020202020204" pitchFamily="34" charset="0"/>
              </a:rPr>
              <a:t>One effective way to deal with a risk is to pay someone else to accept it for you. The most common way to do this is to buy insurance.</a:t>
            </a:r>
            <a:endParaRPr lang="en-US" sz="2800" dirty="0">
              <a:solidFill>
                <a:schemeClr val="bg1">
                  <a:lumMod val="95000"/>
                </a:schemeClr>
              </a:solidFill>
              <a:latin typeface="Lato" panose="020F0502020204030203" pitchFamily="34" charset="0"/>
              <a:cs typeface="Arial" panose="020B0604020202020204" pitchFamily="34" charset="0"/>
            </a:endParaRP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6</a:t>
            </a:fld>
            <a:endParaRPr lang="ru-RU" dirty="0"/>
          </a:p>
        </p:txBody>
      </p:sp>
      <p:sp>
        <p:nvSpPr>
          <p:cNvPr id="8" name="TextBox 7">
            <a:extLst>
              <a:ext uri="{FF2B5EF4-FFF2-40B4-BE49-F238E27FC236}">
                <a16:creationId xmlns:a16="http://schemas.microsoft.com/office/drawing/2014/main" id="{9ACD64BB-A0C6-4E06-9D9E-B43E0CB4ABA5}"/>
              </a:ext>
            </a:extLst>
          </p:cNvPr>
          <p:cNvSpPr txBox="1"/>
          <p:nvPr/>
        </p:nvSpPr>
        <p:spPr>
          <a:xfrm>
            <a:off x="506493" y="3429000"/>
            <a:ext cx="2478663" cy="553998"/>
          </a:xfrm>
          <a:prstGeom prst="rect">
            <a:avLst/>
          </a:prstGeom>
          <a:noFill/>
        </p:spPr>
        <p:txBody>
          <a:bodyPr wrap="square" rtlCol="0">
            <a:spAutoFit/>
          </a:bodyPr>
          <a:lstStyle/>
          <a:p>
            <a:pPr marL="514350" indent="-514350">
              <a:buFont typeface="+mj-lt"/>
              <a:buAutoNum type="arabicPeriod" startAt="3"/>
            </a:pPr>
            <a:r>
              <a:rPr lang="en-GB" sz="3000" dirty="0">
                <a:solidFill>
                  <a:schemeClr val="accent4">
                    <a:lumMod val="60000"/>
                    <a:lumOff val="40000"/>
                  </a:schemeClr>
                </a:solidFill>
                <a:latin typeface="Lato" panose="020F0502020204030203" pitchFamily="34" charset="0"/>
              </a:rPr>
              <a:t>Transfer:</a:t>
            </a:r>
            <a:endParaRPr lang="en-US" sz="3000" dirty="0">
              <a:solidFill>
                <a:schemeClr val="accent4">
                  <a:lumMod val="60000"/>
                  <a:lumOff val="40000"/>
                </a:schemeClr>
              </a:solidFill>
              <a:latin typeface="Lato" panose="020F0502020204030203" pitchFamily="34" charset="0"/>
            </a:endParaRPr>
          </a:p>
        </p:txBody>
      </p:sp>
    </p:spTree>
    <p:extLst>
      <p:ext uri="{BB962C8B-B14F-4D97-AF65-F5344CB8AC3E}">
        <p14:creationId xmlns:p14="http://schemas.microsoft.com/office/powerpoint/2010/main" val="18937873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257196" y="848139"/>
            <a:ext cx="6501413" cy="935889"/>
          </a:xfrm>
        </p:spPr>
        <p:txBody>
          <a:bodyPr>
            <a:noAutofit/>
          </a:bodyPr>
          <a:lstStyle/>
          <a:p>
            <a:r>
              <a:rPr lang="en-GB" dirty="0"/>
              <a:t>How to deal with risk</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450574" y="2225393"/>
            <a:ext cx="5247860" cy="560026"/>
          </a:xfrm>
        </p:spPr>
        <p:txBody>
          <a:bodyPr>
            <a:noAutofit/>
          </a:bodyPr>
          <a:lstStyle/>
          <a:p>
            <a:r>
              <a:rPr lang="en-GB" sz="3200" dirty="0">
                <a:latin typeface="+mj-lt"/>
              </a:rPr>
              <a:t>Five basic ways to handle a risk:</a:t>
            </a:r>
            <a:endParaRPr lang="ru-RU" sz="3200" dirty="0">
              <a:latin typeface="+mj-lt"/>
            </a:endParaRP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568640" y="4024495"/>
            <a:ext cx="5527359" cy="2343001"/>
          </a:xfrm>
        </p:spPr>
        <p:txBody>
          <a:bodyPr>
            <a:noAutofit/>
          </a:bodyPr>
          <a:lstStyle/>
          <a:p>
            <a:pPr marL="0" indent="0">
              <a:buNone/>
            </a:pPr>
            <a:r>
              <a:rPr lang="en-GB" sz="2800" dirty="0">
                <a:solidFill>
                  <a:schemeClr val="bg1">
                    <a:lumMod val="95000"/>
                  </a:schemeClr>
                </a:solidFill>
                <a:latin typeface="Lato" panose="020F0502020204030203"/>
                <a:cs typeface="Arial" panose="020B0604020202020204" pitchFamily="34" charset="0"/>
              </a:rPr>
              <a:t>When you can’t avoid, mitigate, or transfer a risk, then you have to accept it. But even when you accept a risk, at least you’ve looked at the alternatives and you know what will happen if it occurs.</a:t>
            </a:r>
            <a:endParaRPr lang="en-US" sz="2800" dirty="0">
              <a:solidFill>
                <a:schemeClr val="bg1">
                  <a:lumMod val="95000"/>
                </a:schemeClr>
              </a:solidFill>
              <a:latin typeface="Lato" panose="020F0502020204030203"/>
              <a:cs typeface="Arial" panose="020B0604020202020204" pitchFamily="34" charset="0"/>
            </a:endParaRP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6096000"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7</a:t>
            </a:fld>
            <a:endParaRPr lang="ru-RU" dirty="0"/>
          </a:p>
        </p:txBody>
      </p:sp>
      <p:sp>
        <p:nvSpPr>
          <p:cNvPr id="8" name="TextBox 7">
            <a:extLst>
              <a:ext uri="{FF2B5EF4-FFF2-40B4-BE49-F238E27FC236}">
                <a16:creationId xmlns:a16="http://schemas.microsoft.com/office/drawing/2014/main" id="{9ACD64BB-A0C6-4E06-9D9E-B43E0CB4ABA5}"/>
              </a:ext>
            </a:extLst>
          </p:cNvPr>
          <p:cNvSpPr txBox="1"/>
          <p:nvPr/>
        </p:nvSpPr>
        <p:spPr>
          <a:xfrm>
            <a:off x="741614" y="3313044"/>
            <a:ext cx="2478663" cy="553998"/>
          </a:xfrm>
          <a:prstGeom prst="rect">
            <a:avLst/>
          </a:prstGeom>
          <a:noFill/>
        </p:spPr>
        <p:txBody>
          <a:bodyPr wrap="square" rtlCol="0">
            <a:spAutoFit/>
          </a:bodyPr>
          <a:lstStyle/>
          <a:p>
            <a:pPr marL="514350" indent="-514350">
              <a:buFont typeface="+mj-lt"/>
              <a:buAutoNum type="arabicPeriod" startAt="4"/>
            </a:pPr>
            <a:r>
              <a:rPr lang="en-GB" sz="3000" dirty="0">
                <a:solidFill>
                  <a:schemeClr val="accent4">
                    <a:lumMod val="60000"/>
                    <a:lumOff val="40000"/>
                  </a:schemeClr>
                </a:solidFill>
                <a:latin typeface="Lato" panose="020F0502020204030203"/>
              </a:rPr>
              <a:t>Accept:</a:t>
            </a:r>
            <a:endParaRPr lang="en-US" sz="3000" dirty="0">
              <a:solidFill>
                <a:schemeClr val="accent4">
                  <a:lumMod val="60000"/>
                  <a:lumOff val="40000"/>
                </a:schemeClr>
              </a:solidFill>
              <a:latin typeface="Lato" panose="020F0502020204030203"/>
            </a:endParaRPr>
          </a:p>
        </p:txBody>
      </p:sp>
    </p:spTree>
    <p:extLst>
      <p:ext uri="{BB962C8B-B14F-4D97-AF65-F5344CB8AC3E}">
        <p14:creationId xmlns:p14="http://schemas.microsoft.com/office/powerpoint/2010/main" val="27381899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257196" y="848139"/>
            <a:ext cx="6501413" cy="935889"/>
          </a:xfrm>
        </p:spPr>
        <p:txBody>
          <a:bodyPr>
            <a:noAutofit/>
          </a:bodyPr>
          <a:lstStyle/>
          <a:p>
            <a:r>
              <a:rPr lang="en-GB" dirty="0"/>
              <a:t>How to deal with risk</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450574" y="2225393"/>
            <a:ext cx="5247860" cy="560026"/>
          </a:xfrm>
        </p:spPr>
        <p:txBody>
          <a:bodyPr>
            <a:noAutofit/>
          </a:bodyPr>
          <a:lstStyle/>
          <a:p>
            <a:r>
              <a:rPr lang="en-GB" sz="3200" dirty="0">
                <a:latin typeface="+mj-lt"/>
              </a:rPr>
              <a:t>Five basic ways to handle a risk:</a:t>
            </a:r>
            <a:endParaRPr lang="ru-RU" sz="3200" dirty="0">
              <a:latin typeface="+mj-lt"/>
            </a:endParaRP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568641" y="4024495"/>
            <a:ext cx="5164738" cy="2343001"/>
          </a:xfrm>
        </p:spPr>
        <p:txBody>
          <a:bodyPr>
            <a:noAutofit/>
          </a:bodyPr>
          <a:lstStyle/>
          <a:p>
            <a:pPr marL="0" indent="0">
              <a:buNone/>
            </a:pPr>
            <a:r>
              <a:rPr lang="en-GB" sz="2800" dirty="0">
                <a:solidFill>
                  <a:schemeClr val="bg1">
                    <a:lumMod val="95000"/>
                  </a:schemeClr>
                </a:solidFill>
                <a:latin typeface="Lato" panose="020F0502020204030203"/>
                <a:cs typeface="Arial" panose="020B0604020202020204" pitchFamily="34" charset="0"/>
              </a:rPr>
              <a:t>If the risk is not in your project’s scope, you might need to tell somebody else about it to find an appropriate response.</a:t>
            </a:r>
            <a:endParaRPr lang="en-US" sz="2800" dirty="0">
              <a:solidFill>
                <a:schemeClr val="bg1">
                  <a:lumMod val="95000"/>
                </a:schemeClr>
              </a:solidFill>
              <a:latin typeface="Lato" panose="020F0502020204030203"/>
              <a:cs typeface="Arial" panose="020B0604020202020204" pitchFamily="34" charset="0"/>
            </a:endParaRP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8</a:t>
            </a:fld>
            <a:endParaRPr lang="ru-RU" dirty="0"/>
          </a:p>
        </p:txBody>
      </p:sp>
      <p:sp>
        <p:nvSpPr>
          <p:cNvPr id="8" name="TextBox 7">
            <a:extLst>
              <a:ext uri="{FF2B5EF4-FFF2-40B4-BE49-F238E27FC236}">
                <a16:creationId xmlns:a16="http://schemas.microsoft.com/office/drawing/2014/main" id="{9ACD64BB-A0C6-4E06-9D9E-B43E0CB4ABA5}"/>
              </a:ext>
            </a:extLst>
          </p:cNvPr>
          <p:cNvSpPr txBox="1"/>
          <p:nvPr/>
        </p:nvSpPr>
        <p:spPr>
          <a:xfrm>
            <a:off x="741614" y="3313044"/>
            <a:ext cx="2478663" cy="553998"/>
          </a:xfrm>
          <a:prstGeom prst="rect">
            <a:avLst/>
          </a:prstGeom>
          <a:noFill/>
        </p:spPr>
        <p:txBody>
          <a:bodyPr wrap="square" rtlCol="0">
            <a:spAutoFit/>
          </a:bodyPr>
          <a:lstStyle/>
          <a:p>
            <a:pPr marL="514350" indent="-514350">
              <a:buFont typeface="+mj-lt"/>
              <a:buAutoNum type="arabicPeriod" startAt="5"/>
            </a:pPr>
            <a:r>
              <a:rPr lang="en-GB" sz="3000" dirty="0">
                <a:solidFill>
                  <a:schemeClr val="accent4">
                    <a:lumMod val="60000"/>
                    <a:lumOff val="40000"/>
                  </a:schemeClr>
                </a:solidFill>
                <a:latin typeface="Lato" panose="020F0502020204030203"/>
              </a:rPr>
              <a:t>Escalate:</a:t>
            </a:r>
            <a:endParaRPr lang="en-US" sz="3000" dirty="0">
              <a:solidFill>
                <a:schemeClr val="accent4">
                  <a:lumMod val="60000"/>
                  <a:lumOff val="40000"/>
                </a:schemeClr>
              </a:solidFill>
              <a:latin typeface="Lato" panose="020F0502020204030203"/>
            </a:endParaRPr>
          </a:p>
        </p:txBody>
      </p:sp>
    </p:spTree>
    <p:extLst>
      <p:ext uri="{BB962C8B-B14F-4D97-AF65-F5344CB8AC3E}">
        <p14:creationId xmlns:p14="http://schemas.microsoft.com/office/powerpoint/2010/main" val="1242249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685412" y="1001390"/>
            <a:ext cx="6590031" cy="782638"/>
          </a:xfrm>
        </p:spPr>
        <p:txBody>
          <a:bodyPr>
            <a:noAutofit/>
          </a:bodyPr>
          <a:lstStyle/>
          <a:p>
            <a:r>
              <a:rPr lang="en-GB" dirty="0"/>
              <a:t>Plan Risk Management</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409866" y="2695672"/>
            <a:ext cx="5009321" cy="3631218"/>
          </a:xfrm>
        </p:spPr>
        <p:txBody>
          <a:bodyPr>
            <a:normAutofit/>
          </a:bodyPr>
          <a:lstStyle/>
          <a:p>
            <a:r>
              <a:rPr lang="en-GB" sz="2800" dirty="0">
                <a:solidFill>
                  <a:schemeClr val="bg1">
                    <a:lumMod val="95000"/>
                  </a:schemeClr>
                </a:solidFill>
                <a:latin typeface="Lato"/>
              </a:rPr>
              <a:t>By the time a risk actually occurs on your project, it’s too late to do anything about it. That’s why you need to plan for risks from the beginning and keep coming back to do more planning throughout the project</a:t>
            </a:r>
            <a:endParaRPr lang="ru-RU" sz="2800" dirty="0">
              <a:solidFill>
                <a:schemeClr val="bg1">
                  <a:lumMod val="95000"/>
                </a:schemeClr>
              </a:solidFill>
              <a:latin typeface="Lato"/>
            </a:endParaRP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9</a:t>
            </a:fld>
            <a:endParaRPr lang="ru-RU" dirty="0"/>
          </a:p>
        </p:txBody>
      </p:sp>
    </p:spTree>
    <p:extLst>
      <p:ext uri="{BB962C8B-B14F-4D97-AF65-F5344CB8AC3E}">
        <p14:creationId xmlns:p14="http://schemas.microsoft.com/office/powerpoint/2010/main" val="26557928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7A0EF5-23A9-4627-BC46-745B7DD804D2}">
  <ds:schemaRefs>
    <ds:schemaRef ds:uri="http://schemas.microsoft.com/office/2006/documentManagement/types"/>
    <ds:schemaRef ds:uri="http://schemas.microsoft.com/office/infopath/2007/PartnerControls"/>
    <ds:schemaRef ds:uri="fb0879af-3eba-417a-a55a-ffe6dcd6ca77"/>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6dc4bcd6-49db-4c07-9060-8acfc67cef9f"/>
    <ds:schemaRef ds:uri="http://www.w3.org/XML/1998/namespace"/>
    <ds:schemaRef ds:uri="http://purl.org/dc/dcmitype/"/>
  </ds:schemaRefs>
</ds:datastoreItem>
</file>

<file path=customXml/itemProps3.xml><?xml version="1.0" encoding="utf-8"?>
<ds:datastoreItem xmlns:ds="http://schemas.openxmlformats.org/officeDocument/2006/customXml" ds:itemID="{8C5154C8-4BB5-43F2-9F6C-5E79271A0D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2741</Words>
  <Application>Microsoft Office PowerPoint</Application>
  <PresentationFormat>Widescreen</PresentationFormat>
  <Paragraphs>240</Paragraphs>
  <Slides>40</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Lato</vt:lpstr>
      <vt:lpstr>Lucida Grande</vt:lpstr>
      <vt:lpstr>Verdana</vt:lpstr>
      <vt:lpstr>Wingdings</vt:lpstr>
      <vt:lpstr>Office Theme</vt:lpstr>
      <vt:lpstr>RISK MANAGEMENT</vt:lpstr>
      <vt:lpstr>What’s a risk?</vt:lpstr>
      <vt:lpstr>How to deal with risk</vt:lpstr>
      <vt:lpstr>How to deal with risk</vt:lpstr>
      <vt:lpstr>How to deal with risk</vt:lpstr>
      <vt:lpstr>How to deal with risk</vt:lpstr>
      <vt:lpstr>How to deal with risk</vt:lpstr>
      <vt:lpstr>How to deal with risk</vt:lpstr>
      <vt:lpstr>Plan Risk Management</vt:lpstr>
      <vt:lpstr>The Risk Management plan is the only output</vt:lpstr>
      <vt:lpstr>Use a risk breakdown structure to categorize risks </vt:lpstr>
      <vt:lpstr>Anatomy of a risk</vt:lpstr>
      <vt:lpstr>Anatomy of a risk</vt:lpstr>
      <vt:lpstr>Anatomy of a risk</vt:lpstr>
      <vt:lpstr>Anatomy of a risk</vt:lpstr>
      <vt:lpstr>Anatomy of a risk</vt:lpstr>
      <vt:lpstr>Identify Risks</vt:lpstr>
      <vt:lpstr>What could happen to your project?</vt:lpstr>
      <vt:lpstr>Techniques to identify the risk</vt:lpstr>
      <vt:lpstr>Techniques to identify the risk</vt:lpstr>
      <vt:lpstr>Techniques to identify the risk</vt:lpstr>
      <vt:lpstr>Techniques to identify the risk</vt:lpstr>
      <vt:lpstr>Techniques to identify the risk</vt:lpstr>
      <vt:lpstr>Techniques to identify the risk</vt:lpstr>
      <vt:lpstr>Techniques to identify the risk</vt:lpstr>
      <vt:lpstr>Where to look for risks</vt:lpstr>
      <vt:lpstr>Rank your risks</vt:lpstr>
      <vt:lpstr>Calculate the expected monetary value of your risks</vt:lpstr>
      <vt:lpstr>Decision tree analysis uses EMV to help you make choices</vt:lpstr>
      <vt:lpstr>What type of tent you choose?</vt:lpstr>
      <vt:lpstr>The “real” cost</vt:lpstr>
      <vt:lpstr>Update the risk register based on your quantitative analysis results</vt:lpstr>
      <vt:lpstr>How do you respond to a risk?</vt:lpstr>
      <vt:lpstr>Add risk responses to the register</vt:lpstr>
      <vt:lpstr>Implement Risk Responses</vt:lpstr>
      <vt:lpstr>Monitor Risks is another change control process</vt:lpstr>
      <vt:lpstr>Risk monitoring</vt:lpstr>
      <vt:lpstr>How to monitor your risks</vt:lpstr>
      <vt:lpstr>More control risk tools and techniques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2018-11-02T13:27:35Z</dcterms:created>
  <dcterms:modified xsi:type="dcterms:W3CDTF">2018-11-10T04:27:19Z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